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327" r:id="rId2"/>
    <p:sldId id="322" r:id="rId3"/>
    <p:sldId id="316" r:id="rId4"/>
    <p:sldId id="317" r:id="rId5"/>
    <p:sldId id="318" r:id="rId6"/>
    <p:sldId id="319" r:id="rId7"/>
    <p:sldId id="320" r:id="rId8"/>
    <p:sldId id="321" r:id="rId9"/>
    <p:sldId id="296" r:id="rId10"/>
    <p:sldId id="294" r:id="rId11"/>
    <p:sldId id="295" r:id="rId12"/>
    <p:sldId id="297" r:id="rId13"/>
    <p:sldId id="298" r:id="rId14"/>
    <p:sldId id="299" r:id="rId15"/>
    <p:sldId id="300" r:id="rId16"/>
    <p:sldId id="301" r:id="rId17"/>
    <p:sldId id="293" r:id="rId18"/>
    <p:sldId id="302" r:id="rId19"/>
    <p:sldId id="304" r:id="rId20"/>
    <p:sldId id="306" r:id="rId21"/>
    <p:sldId id="307" r:id="rId22"/>
    <p:sldId id="308" r:id="rId23"/>
    <p:sldId id="309" r:id="rId24"/>
    <p:sldId id="315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DEDA"/>
    <a:srgbClr val="FBFCFF"/>
    <a:srgbClr val="E1E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2500" autoAdjust="0"/>
    <p:restoredTop sz="93250" autoAdjust="0"/>
  </p:normalViewPr>
  <p:slideViewPr>
    <p:cSldViewPr>
      <p:cViewPr>
        <p:scale>
          <a:sx n="70" d="100"/>
          <a:sy n="70" d="100"/>
        </p:scale>
        <p:origin x="-1704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7.wmf"/><Relationship Id="rId1" Type="http://schemas.openxmlformats.org/officeDocument/2006/relationships/image" Target="../media/image38.wmf"/><Relationship Id="rId5" Type="http://schemas.openxmlformats.org/officeDocument/2006/relationships/image" Target="../media/image21.wmf"/><Relationship Id="rId4" Type="http://schemas.openxmlformats.org/officeDocument/2006/relationships/image" Target="../media/image4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D9D2C-95DF-4855-8991-B390259741FD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D065EF-64E8-4DE6-B0F8-222D647F6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082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de-DE" sz="2500">
              <a:latin typeface="Albany" pitchFamily="1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20000"/>
                <a:lumOff val="80000"/>
              </a:schemeClr>
            </a:gs>
            <a:gs pos="74000">
              <a:srgbClr val="FBFCFF"/>
            </a:gs>
            <a:gs pos="95000">
              <a:srgbClr val="E2DEDA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0.wmf"/><Relationship Id="rId26" Type="http://schemas.openxmlformats.org/officeDocument/2006/relationships/image" Target="../media/image14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3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8.wmf"/><Relationship Id="rId22" Type="http://schemas.openxmlformats.org/officeDocument/2006/relationships/image" Target="../media/image12.wmf"/><Relationship Id="rId27" Type="http://schemas.openxmlformats.org/officeDocument/2006/relationships/image" Target="../media/image6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3.bin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64.png"/><Relationship Id="rId4" Type="http://schemas.openxmlformats.org/officeDocument/2006/relationships/image" Target="../media/image3.wmf"/><Relationship Id="rId9" Type="http://schemas.openxmlformats.org/officeDocument/2006/relationships/image" Target="../media/image1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7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7.png"/><Relationship Id="rId4" Type="http://schemas.openxmlformats.org/officeDocument/2006/relationships/image" Target="../media/image18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0.png"/><Relationship Id="rId3" Type="http://schemas.openxmlformats.org/officeDocument/2006/relationships/image" Target="../media/image19.png"/><Relationship Id="rId7" Type="http://schemas.openxmlformats.org/officeDocument/2006/relationships/image" Target="../media/image20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10" Type="http://schemas.openxmlformats.org/officeDocument/2006/relationships/image" Target="../media/image36.png"/><Relationship Id="rId9" Type="http://schemas.openxmlformats.org/officeDocument/2006/relationships/image" Target="../media/image2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7" Type="http://schemas.openxmlformats.org/officeDocument/2006/relationships/image" Target="../media/image4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28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4.bin"/><Relationship Id="rId18" Type="http://schemas.openxmlformats.org/officeDocument/2006/relationships/image" Target="../media/image37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6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5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7" Type="http://schemas.openxmlformats.org/officeDocument/2006/relationships/image" Target="../media/image6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8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7.png"/><Relationship Id="rId4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23.png"/><Relationship Id="rId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23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7.png"/><Relationship Id="rId4" Type="http://schemas.openxmlformats.org/officeDocument/2006/relationships/image" Target="../media/image4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2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8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Виды механического движения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00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Виды механического движения</a:t>
            </a:r>
            <a:endParaRPr lang="ru-RU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83568" y="1700808"/>
            <a:ext cx="3092272" cy="79208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>По траектории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148064" y="1700808"/>
            <a:ext cx="3092272" cy="79208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>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>По скорости</a:t>
            </a:r>
            <a:endParaRPr lang="ru-RU" sz="2800" dirty="0">
              <a:latin typeface="Georgia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827584" y="2492896"/>
            <a:ext cx="648072" cy="93610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179512" y="3429000"/>
            <a:ext cx="3092272" cy="79208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>Прямолинейное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Georgia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3491880" y="2485551"/>
            <a:ext cx="0" cy="216416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кругленный прямоугольник 11"/>
          <p:cNvSpPr/>
          <p:nvPr/>
        </p:nvSpPr>
        <p:spPr>
          <a:xfrm>
            <a:off x="1119688" y="4653136"/>
            <a:ext cx="3092272" cy="79208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>Криволинейное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572000" y="3422073"/>
            <a:ext cx="3092272" cy="79208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>Равномерное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958435" y="4648965"/>
            <a:ext cx="3092272" cy="79208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>Неравномерное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Georgia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flipH="1">
            <a:off x="5310363" y="2502826"/>
            <a:ext cx="648072" cy="93610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7812360" y="2502826"/>
            <a:ext cx="0" cy="216416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1054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9" grpId="0" animBg="1"/>
      <p:bldP spid="12" grpId="0" animBg="1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792088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Равномерное прямолинейное движение</a:t>
            </a:r>
            <a:endParaRPr lang="ru-RU" sz="36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Определение</a:t>
            </a:r>
            <a:r>
              <a:rPr lang="ru-RU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: </a:t>
            </a:r>
            <a:r>
              <a:rPr lang="ru-RU" i="1" dirty="0" smtClean="0">
                <a:solidFill>
                  <a:srgbClr val="C00000"/>
                </a:solidFill>
                <a:latin typeface="Georgia" pitchFamily="18" charset="0"/>
              </a:rPr>
              <a:t>Движение , при котором точка, двигаясь по прямой, за равные промежутки времени совершает равные перемещения.</a:t>
            </a:r>
          </a:p>
          <a:p>
            <a:pPr marL="0" indent="0">
              <a:buNone/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Траектория: </a:t>
            </a:r>
            <a:r>
              <a:rPr lang="ru-RU" sz="3600" i="1" dirty="0">
                <a:latin typeface="Georgia" pitchFamily="18" charset="0"/>
              </a:rPr>
              <a:t>прямая(или часть прямой — например, отрезок или луч)</a:t>
            </a:r>
            <a:endParaRPr lang="ru-RU" sz="3600" i="1" dirty="0" smtClean="0">
              <a:latin typeface="Georgia" pitchFamily="18" charset="0"/>
            </a:endParaRPr>
          </a:p>
          <a:p>
            <a:pPr marL="0" indent="0">
              <a:buNone/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Путь: </a:t>
            </a:r>
            <a:r>
              <a:rPr lang="en-US" sz="4000" i="1" dirty="0" smtClean="0">
                <a:latin typeface="Georgia" pitchFamily="18" charset="0"/>
              </a:rPr>
              <a:t>l = S </a:t>
            </a:r>
            <a:endParaRPr lang="ru-RU" sz="4000" i="1" dirty="0" smtClean="0">
              <a:latin typeface="Georgia" pitchFamily="18" charset="0"/>
            </a:endParaRPr>
          </a:p>
          <a:p>
            <a:pPr marL="0" indent="0">
              <a:buNone/>
            </a:pPr>
            <a:r>
              <a:rPr lang="en-US" sz="40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v = </a:t>
            </a:r>
            <a:r>
              <a:rPr lang="en-US" sz="4000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const</a:t>
            </a:r>
            <a:r>
              <a:rPr lang="en-US" sz="40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</a:t>
            </a:r>
          </a:p>
          <a:p>
            <a:pPr marL="0" indent="0">
              <a:buNone/>
            </a:pPr>
            <a:endParaRPr lang="ru-RU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17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222" y="0"/>
            <a:ext cx="8858266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Уравнение равномерного прямолинейного движения</a:t>
            </a:r>
            <a:endParaRPr lang="ru-RU" sz="3200" dirty="0">
              <a:solidFill>
                <a:schemeClr val="tx2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06222" y="1268760"/>
                <a:ext cx="7274090" cy="46073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000" i="1" dirty="0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 dirty="0">
                            <a:solidFill>
                              <a:srgbClr val="C00000"/>
                            </a:solidFill>
                            <a:latin typeface="Cambria Math"/>
                          </a:rPr>
                          <m:t>∆</m:t>
                        </m:r>
                        <m:r>
                          <a:rPr lang="en-US" sz="4000" i="1" dirty="0">
                            <a:solidFill>
                              <a:srgbClr val="C00000"/>
                            </a:solidFill>
                            <a:latin typeface="Cambria Math"/>
                          </a:rPr>
                          <m:t>𝑟</m:t>
                        </m:r>
                      </m:e>
                    </m:acc>
                  </m:oMath>
                </a14:m>
                <a:r>
                  <a:rPr lang="en-US" sz="4000" dirty="0" smtClean="0">
                    <a:solidFill>
                      <a:srgbClr val="C00000"/>
                    </a:solidFill>
                  </a:rPr>
                  <a:t> 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0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𝑆</m:t>
                        </m:r>
                      </m:e>
                    </m:acc>
                  </m:oMath>
                </a14:m>
                <a:endParaRPr lang="ru-RU" sz="4000" dirty="0" smtClean="0">
                  <a:solidFill>
                    <a:srgbClr val="C00000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000" i="1" dirty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 dirty="0">
                            <a:latin typeface="Cambria Math"/>
                          </a:rPr>
                          <m:t>𝑟</m:t>
                        </m:r>
                      </m:e>
                    </m:acc>
                    <m:r>
                      <a:rPr lang="en-US" sz="4000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sz="4000" i="1" dirty="0"/>
                  <a:t>(t)</a:t>
                </a:r>
                <a:r>
                  <a:rPr lang="ru-RU" sz="4000" dirty="0"/>
                  <a:t>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sz="4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n-US" sz="4000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acc>
                  </m:oMath>
                </a14:m>
                <a:r>
                  <a:rPr lang="ru-RU" sz="4000" dirty="0"/>
                  <a:t> </a:t>
                </a:r>
                <a:r>
                  <a:rPr lang="en-US" sz="4000" dirty="0"/>
                  <a:t>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000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𝑆</m:t>
                        </m:r>
                      </m:e>
                    </m:acc>
                  </m:oMath>
                </a14:m>
                <a:r>
                  <a:rPr lang="en-US" sz="4000" i="1" dirty="0" smtClean="0">
                    <a:solidFill>
                      <a:schemeClr val="tx1"/>
                    </a:solidFill>
                  </a:rPr>
                  <a:t>(t)=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sz="4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n-US" sz="4000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acc>
                  </m:oMath>
                </a14:m>
                <a:r>
                  <a:rPr lang="ru-RU" sz="4000" dirty="0"/>
                  <a:t> </a:t>
                </a:r>
                <a:r>
                  <a:rPr lang="en-US" sz="4000" dirty="0"/>
                  <a:t>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000" i="1" dirty="0">
                            <a:latin typeface="Cambria Math"/>
                          </a:rPr>
                        </m:ctrlPr>
                      </m:accPr>
                      <m:e>
                        <m:r>
                          <a:rPr lang="el-GR" sz="4000" i="1" dirty="0" smtClean="0">
                            <a:latin typeface="Cambria Math"/>
                          </a:rPr>
                          <m:t>𝜐</m:t>
                        </m:r>
                      </m:e>
                    </m:acc>
                  </m:oMath>
                </a14:m>
                <a:r>
                  <a:rPr lang="en-US" sz="4000" i="1" dirty="0" smtClean="0"/>
                  <a:t> t</a:t>
                </a:r>
              </a:p>
              <a:p>
                <a:endParaRPr lang="en-US" sz="4000" i="1" dirty="0"/>
              </a:p>
              <a:p>
                <a:r>
                  <a:rPr lang="en-US" sz="4000" i="1" dirty="0" smtClean="0"/>
                  <a:t>x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4000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4000" i="1" dirty="0" smtClean="0"/>
                  <a:t>+</a:t>
                </a:r>
                <a:r>
                  <a:rPr lang="ru-RU" sz="4000" i="1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l-GR" sz="4000" i="1" dirty="0" smtClean="0">
                            <a:latin typeface="Cambria Math"/>
                          </a:rPr>
                          <m:t>𝜐</m:t>
                        </m:r>
                      </m:e>
                      <m:sub>
                        <m:r>
                          <a:rPr lang="en-US" sz="4000" b="0" i="1" dirty="0" smtClean="0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4000" i="1" dirty="0"/>
                  <a:t>t</a:t>
                </a:r>
                <a:endParaRPr lang="en-US" sz="4000" i="1" dirty="0" smtClean="0"/>
              </a:p>
              <a:p>
                <a:r>
                  <a:rPr lang="en-US" sz="4000" i="1" dirty="0" smtClean="0"/>
                  <a:t>y</a:t>
                </a:r>
                <a:r>
                  <a:rPr lang="en-US" sz="4000" i="1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sz="4000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4000" i="1" dirty="0"/>
                  <a:t>+</a:t>
                </a:r>
                <a:r>
                  <a:rPr lang="ru-RU" sz="4000" i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l-GR" sz="4000" i="1" dirty="0">
                            <a:latin typeface="Cambria Math"/>
                          </a:rPr>
                          <m:t>𝜐</m:t>
                        </m:r>
                      </m:e>
                      <m:sub>
                        <m:r>
                          <a:rPr lang="en-US" sz="4000" b="0" i="1" dirty="0" smtClean="0">
                            <a:latin typeface="Cambria Math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sz="4000" i="1" dirty="0"/>
                  <a:t>t</a:t>
                </a:r>
              </a:p>
              <a:p>
                <a:r>
                  <a:rPr lang="en-US" sz="4000" i="1" dirty="0" smtClean="0"/>
                  <a:t>z</a:t>
                </a:r>
                <a:r>
                  <a:rPr lang="en-US" sz="4000" i="1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/>
                          </a:rPr>
                          <m:t>𝑧</m:t>
                        </m:r>
                      </m:e>
                      <m:sub>
                        <m:r>
                          <a:rPr lang="en-US" sz="4000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4000" i="1" dirty="0"/>
                  <a:t>+</a:t>
                </a:r>
                <a:r>
                  <a:rPr lang="ru-RU" sz="4000" i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l-GR" sz="4000" i="1" dirty="0">
                            <a:latin typeface="Cambria Math"/>
                          </a:rPr>
                          <m:t>𝜐</m:t>
                        </m:r>
                      </m:e>
                      <m:sub>
                        <m:r>
                          <a:rPr lang="en-US" sz="4000" b="0" i="1" dirty="0" smtClean="0">
                            <a:latin typeface="Cambria Math"/>
                          </a:rPr>
                          <m:t>𝑧</m:t>
                        </m:r>
                      </m:sub>
                    </m:sSub>
                  </m:oMath>
                </a14:m>
                <a:r>
                  <a:rPr lang="en-US" sz="4000" i="1" dirty="0"/>
                  <a:t>t</a:t>
                </a:r>
              </a:p>
              <a:p>
                <a:endParaRPr lang="ru-RU" sz="4000" i="1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222" y="1268760"/>
                <a:ext cx="7274090" cy="4607352"/>
              </a:xfrm>
              <a:prstGeom prst="rect">
                <a:avLst/>
              </a:prstGeom>
              <a:blipFill rotWithShape="1">
                <a:blip r:embed="rId2"/>
                <a:stretch>
                  <a:fillRect l="-2931" t="-6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>
            <a:off x="251520" y="5229200"/>
            <a:ext cx="21602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51520" y="4005064"/>
            <a:ext cx="21602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51520" y="4617965"/>
            <a:ext cx="216024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авая фигурная скобка 10"/>
          <p:cNvSpPr/>
          <p:nvPr/>
        </p:nvSpPr>
        <p:spPr>
          <a:xfrm>
            <a:off x="2591780" y="3483172"/>
            <a:ext cx="360040" cy="1765029"/>
          </a:xfrm>
          <a:prstGeom prst="rightBrac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275856" y="3827077"/>
            <a:ext cx="56886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>
                <a:solidFill>
                  <a:srgbClr val="FF0000"/>
                </a:solidFill>
                <a:latin typeface="Georgia" pitchFamily="18" charset="0"/>
              </a:rPr>
              <a:t>Уравнение равномерного прямолинейного движения</a:t>
            </a:r>
          </a:p>
        </p:txBody>
      </p:sp>
    </p:spTree>
    <p:extLst>
      <p:ext uri="{BB962C8B-B14F-4D97-AF65-F5344CB8AC3E}">
        <p14:creationId xmlns:p14="http://schemas.microsoft.com/office/powerpoint/2010/main" val="1757225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090" y="116632"/>
            <a:ext cx="8827397" cy="720080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tx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График равномерного прямолинейного движения</a:t>
            </a:r>
            <a:endParaRPr lang="ru-RU" sz="3600" dirty="0">
              <a:solidFill>
                <a:schemeClr val="tx2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2379" y="1058187"/>
            <a:ext cx="880896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C00000"/>
                </a:solidFill>
                <a:latin typeface="Georgia" pitchFamily="18" charset="0"/>
              </a:rPr>
              <a:t>График движения – это зависимость координаты от </a:t>
            </a:r>
            <a:r>
              <a:rPr lang="ru-RU" sz="3200" dirty="0" smtClean="0">
                <a:solidFill>
                  <a:srgbClr val="C00000"/>
                </a:solidFill>
                <a:latin typeface="Georgia" pitchFamily="18" charset="0"/>
              </a:rPr>
              <a:t>времени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90553" y="2103911"/>
            <a:ext cx="51125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i="1" dirty="0">
                <a:solidFill>
                  <a:srgbClr val="C00000"/>
                </a:solidFill>
                <a:latin typeface="Georgia" pitchFamily="18" charset="0"/>
              </a:rPr>
              <a:t>x(t</a:t>
            </a:r>
            <a:r>
              <a:rPr lang="en-US" sz="4000" i="1" dirty="0" smtClean="0">
                <a:solidFill>
                  <a:srgbClr val="C00000"/>
                </a:solidFill>
                <a:latin typeface="Georgia" pitchFamily="18" charset="0"/>
              </a:rPr>
              <a:t>)</a:t>
            </a:r>
            <a:r>
              <a:rPr lang="en-US" sz="4000" i="1" dirty="0">
                <a:solidFill>
                  <a:srgbClr val="C00000"/>
                </a:solidFill>
                <a:latin typeface="Georgia" pitchFamily="18" charset="0"/>
              </a:rPr>
              <a:t> </a:t>
            </a:r>
            <a:r>
              <a:rPr lang="en-US" sz="4000" i="1" dirty="0" smtClean="0">
                <a:solidFill>
                  <a:srgbClr val="C00000"/>
                </a:solidFill>
                <a:latin typeface="Georgia" pitchFamily="18" charset="0"/>
              </a:rPr>
              <a:t>y(t)</a:t>
            </a:r>
            <a:r>
              <a:rPr lang="en-US" sz="4000" i="1" dirty="0">
                <a:solidFill>
                  <a:srgbClr val="C00000"/>
                </a:solidFill>
                <a:latin typeface="Georgia" pitchFamily="18" charset="0"/>
              </a:rPr>
              <a:t> </a:t>
            </a:r>
            <a:r>
              <a:rPr lang="en-US" sz="4000" i="1" dirty="0" smtClean="0">
                <a:solidFill>
                  <a:srgbClr val="C00000"/>
                </a:solidFill>
                <a:latin typeface="Georgia" pitchFamily="18" charset="0"/>
              </a:rPr>
              <a:t>z(t)</a:t>
            </a:r>
            <a:endParaRPr lang="ru-RU" sz="4000" i="1" dirty="0">
              <a:solidFill>
                <a:srgbClr val="C00000"/>
              </a:solidFill>
              <a:latin typeface="Georgia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90553" y="3573016"/>
                <a:ext cx="8543015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400" i="1" dirty="0">
                    <a:latin typeface="Georgia" pitchFamily="18" charset="0"/>
                  </a:rPr>
                  <a:t>x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44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4400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4400" i="1" dirty="0">
                    <a:latin typeface="Georgia" pitchFamily="18" charset="0"/>
                  </a:rPr>
                  <a:t>+</a:t>
                </a:r>
                <a:r>
                  <a:rPr lang="ru-RU" sz="4400" i="1" dirty="0">
                    <a:latin typeface="Georgia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l-GR" sz="4400" i="1" dirty="0">
                            <a:latin typeface="Cambria Math"/>
                          </a:rPr>
                          <m:t>𝜐</m:t>
                        </m:r>
                      </m:e>
                      <m:sub>
                        <m:r>
                          <a:rPr lang="en-US" sz="4400" i="1" dirty="0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4400" i="1" dirty="0" smtClean="0">
                    <a:latin typeface="Georgia" pitchFamily="18" charset="0"/>
                  </a:rPr>
                  <a:t>t – </a:t>
                </a:r>
                <a:r>
                  <a:rPr lang="ru-RU" sz="3200" dirty="0" smtClean="0">
                    <a:latin typeface="Georgia" pitchFamily="18" charset="0"/>
                  </a:rPr>
                  <a:t>линейная функция</a:t>
                </a:r>
              </a:p>
              <a:p>
                <a:r>
                  <a:rPr lang="ru-RU" sz="3200" dirty="0" smtClean="0">
                    <a:latin typeface="Georgia" pitchFamily="18" charset="0"/>
                  </a:rPr>
                  <a:t>Графиком линейной функции является прямая</a:t>
                </a:r>
                <a:endParaRPr lang="en-US" sz="3200" dirty="0"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53" y="3573016"/>
                <a:ext cx="8543015" cy="1754326"/>
              </a:xfrm>
              <a:prstGeom prst="rect">
                <a:avLst/>
              </a:prstGeom>
              <a:blipFill rotWithShape="1">
                <a:blip r:embed="rId2"/>
                <a:stretch>
                  <a:fillRect l="-2853" t="-6944" b="-107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086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/>
      <p:bldP spid="20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323850" y="0"/>
            <a:ext cx="84963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3200" dirty="0" smtClean="0">
                <a:solidFill>
                  <a:schemeClr val="tx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Графики прямолинейного равномерного движения </a:t>
            </a:r>
            <a:endParaRPr lang="ru-RU" sz="3200" dirty="0">
              <a:solidFill>
                <a:schemeClr val="tx2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49" name="Line 5"/>
          <p:cNvSpPr>
            <a:spLocks noChangeShapeType="1"/>
          </p:cNvSpPr>
          <p:nvPr/>
        </p:nvSpPr>
        <p:spPr bwMode="auto">
          <a:xfrm flipH="1" flipV="1">
            <a:off x="682625" y="1125538"/>
            <a:ext cx="1588" cy="25193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350" name="Line 6"/>
          <p:cNvSpPr>
            <a:spLocks noChangeShapeType="1"/>
          </p:cNvSpPr>
          <p:nvPr/>
        </p:nvSpPr>
        <p:spPr bwMode="auto">
          <a:xfrm>
            <a:off x="682625" y="2638425"/>
            <a:ext cx="2952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351" name="Text Box 7"/>
          <p:cNvSpPr txBox="1">
            <a:spLocks noChangeArrowheads="1"/>
          </p:cNvSpPr>
          <p:nvPr/>
        </p:nvSpPr>
        <p:spPr bwMode="auto">
          <a:xfrm>
            <a:off x="323850" y="2420938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3275013" y="2638425"/>
            <a:ext cx="2840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t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7353" name="Object 9"/>
          <p:cNvGraphicFramePr>
            <a:graphicFrameLocks noChangeAspect="1"/>
          </p:cNvGraphicFramePr>
          <p:nvPr/>
        </p:nvGraphicFramePr>
        <p:xfrm>
          <a:off x="173038" y="844550"/>
          <a:ext cx="547687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32" name="Формула" r:id="rId3" imgW="177480" imgH="228600" progId="Equation.3">
                  <p:embed/>
                </p:oleObj>
              </mc:Choice>
              <mc:Fallback>
                <p:oleObj name="Формула" r:id="rId3" imgW="1774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38" y="844550"/>
                        <a:ext cx="547687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6" name="Line 12"/>
          <p:cNvSpPr>
            <a:spLocks noChangeShapeType="1"/>
          </p:cNvSpPr>
          <p:nvPr/>
        </p:nvSpPr>
        <p:spPr bwMode="auto">
          <a:xfrm flipH="1" flipV="1">
            <a:off x="682625" y="4005263"/>
            <a:ext cx="1588" cy="23764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>
            <a:off x="682625" y="5518150"/>
            <a:ext cx="2952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323850" y="5300663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57359" name="Text Box 15"/>
          <p:cNvSpPr txBox="1">
            <a:spLocks noChangeArrowheads="1"/>
          </p:cNvSpPr>
          <p:nvPr/>
        </p:nvSpPr>
        <p:spPr bwMode="auto">
          <a:xfrm>
            <a:off x="3275013" y="5518150"/>
            <a:ext cx="2840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t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61" name="Text Box 17"/>
          <p:cNvSpPr txBox="1">
            <a:spLocks noChangeArrowheads="1"/>
          </p:cNvSpPr>
          <p:nvPr/>
        </p:nvSpPr>
        <p:spPr bwMode="auto">
          <a:xfrm>
            <a:off x="250825" y="3789363"/>
            <a:ext cx="3433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65" name="Line 21"/>
          <p:cNvSpPr>
            <a:spLocks noChangeShapeType="1"/>
          </p:cNvSpPr>
          <p:nvPr/>
        </p:nvSpPr>
        <p:spPr bwMode="auto">
          <a:xfrm>
            <a:off x="4211638" y="3284538"/>
            <a:ext cx="46085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366" name="Text Box 22"/>
          <p:cNvSpPr txBox="1">
            <a:spLocks noChangeArrowheads="1"/>
          </p:cNvSpPr>
          <p:nvPr/>
        </p:nvSpPr>
        <p:spPr bwMode="auto">
          <a:xfrm>
            <a:off x="8531225" y="3284538"/>
            <a:ext cx="3433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7393" name="Group 49"/>
          <p:cNvGrpSpPr>
            <a:grpSpLocks/>
          </p:cNvGrpSpPr>
          <p:nvPr/>
        </p:nvGrpSpPr>
        <p:grpSpPr bwMode="auto">
          <a:xfrm>
            <a:off x="6227763" y="3211513"/>
            <a:ext cx="431800" cy="592137"/>
            <a:chOff x="2789" y="2568"/>
            <a:chExt cx="241" cy="373"/>
          </a:xfrm>
        </p:grpSpPr>
        <p:sp>
          <p:nvSpPr>
            <p:cNvPr id="57367" name="Text Box 23"/>
            <p:cNvSpPr txBox="1">
              <a:spLocks noChangeArrowheads="1"/>
            </p:cNvSpPr>
            <p:nvPr/>
          </p:nvSpPr>
          <p:spPr bwMode="auto">
            <a:xfrm>
              <a:off x="2789" y="2614"/>
              <a:ext cx="24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800" b="1">
                  <a:latin typeface="Arial" charset="0"/>
                </a:rPr>
                <a:t>0</a:t>
              </a:r>
              <a:endParaRPr lang="ru-RU" sz="2800" b="1">
                <a:latin typeface="Arial" charset="0"/>
              </a:endParaRPr>
            </a:p>
          </p:txBody>
        </p:sp>
        <p:sp>
          <p:nvSpPr>
            <p:cNvPr id="57370" name="Line 26"/>
            <p:cNvSpPr>
              <a:spLocks noChangeShapeType="1"/>
            </p:cNvSpPr>
            <p:nvPr/>
          </p:nvSpPr>
          <p:spPr bwMode="auto">
            <a:xfrm>
              <a:off x="2880" y="2568"/>
              <a:ext cx="0" cy="91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7388" name="Group 44"/>
          <p:cNvGrpSpPr>
            <a:grpSpLocks/>
          </p:cNvGrpSpPr>
          <p:nvPr/>
        </p:nvGrpSpPr>
        <p:grpSpPr bwMode="auto">
          <a:xfrm>
            <a:off x="5219701" y="1195388"/>
            <a:ext cx="935038" cy="2160587"/>
            <a:chOff x="3334" y="1298"/>
            <a:chExt cx="589" cy="1361"/>
          </a:xfrm>
        </p:grpSpPr>
        <p:sp>
          <p:nvSpPr>
            <p:cNvPr id="57371" name="Line 27"/>
            <p:cNvSpPr>
              <a:spLocks noChangeShapeType="1"/>
            </p:cNvSpPr>
            <p:nvPr/>
          </p:nvSpPr>
          <p:spPr bwMode="auto">
            <a:xfrm>
              <a:off x="3379" y="2568"/>
              <a:ext cx="0" cy="91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7373" name="Oval 29"/>
            <p:cNvSpPr>
              <a:spLocks noChangeArrowheads="1"/>
            </p:cNvSpPr>
            <p:nvPr/>
          </p:nvSpPr>
          <p:spPr bwMode="auto">
            <a:xfrm>
              <a:off x="3334" y="1525"/>
              <a:ext cx="91" cy="91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7376" name="Line 32"/>
            <p:cNvSpPr>
              <a:spLocks noChangeShapeType="1"/>
            </p:cNvSpPr>
            <p:nvPr/>
          </p:nvSpPr>
          <p:spPr bwMode="auto">
            <a:xfrm>
              <a:off x="3379" y="1570"/>
              <a:ext cx="544" cy="182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7377" name="Line 33"/>
            <p:cNvSpPr>
              <a:spLocks noChangeShapeType="1"/>
            </p:cNvSpPr>
            <p:nvPr/>
          </p:nvSpPr>
          <p:spPr bwMode="auto">
            <a:xfrm>
              <a:off x="3379" y="1570"/>
              <a:ext cx="0" cy="99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7378" name="Line 34"/>
            <p:cNvSpPr>
              <a:spLocks noChangeShapeType="1"/>
            </p:cNvSpPr>
            <p:nvPr/>
          </p:nvSpPr>
          <p:spPr bwMode="auto">
            <a:xfrm>
              <a:off x="3923" y="1752"/>
              <a:ext cx="0" cy="86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7381" name="Line 37"/>
            <p:cNvSpPr>
              <a:spLocks noChangeShapeType="1"/>
            </p:cNvSpPr>
            <p:nvPr/>
          </p:nvSpPr>
          <p:spPr bwMode="auto">
            <a:xfrm>
              <a:off x="3379" y="2614"/>
              <a:ext cx="544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57384" name="Object 40"/>
            <p:cNvGraphicFramePr>
              <a:graphicFrameLocks noChangeAspect="1"/>
            </p:cNvGraphicFramePr>
            <p:nvPr/>
          </p:nvGraphicFramePr>
          <p:xfrm>
            <a:off x="3560" y="1298"/>
            <a:ext cx="272" cy="3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033" name="Формула" r:id="rId5" imgW="152280" imgH="215640" progId="Equation.3">
                    <p:embed/>
                  </p:oleObj>
                </mc:Choice>
                <mc:Fallback>
                  <p:oleObj name="Формула" r:id="rId5" imgW="15228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60" y="1298"/>
                          <a:ext cx="272" cy="38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7386" name="Object 4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45785142"/>
                </p:ext>
              </p:extLst>
            </p:nvPr>
          </p:nvGraphicFramePr>
          <p:xfrm>
            <a:off x="3606" y="2296"/>
            <a:ext cx="273" cy="3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034" name="Формула" r:id="rId7" imgW="203040" imgH="228600" progId="Equation.3">
                    <p:embed/>
                  </p:oleObj>
                </mc:Choice>
                <mc:Fallback>
                  <p:oleObj name="Формула" r:id="rId7" imgW="20304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6" y="2296"/>
                          <a:ext cx="273" cy="3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7389" name="Group 45"/>
          <p:cNvGrpSpPr>
            <a:grpSpLocks/>
          </p:cNvGrpSpPr>
          <p:nvPr/>
        </p:nvGrpSpPr>
        <p:grpSpPr bwMode="auto">
          <a:xfrm>
            <a:off x="7164391" y="2060575"/>
            <a:ext cx="647700" cy="1296988"/>
            <a:chOff x="4332" y="1842"/>
            <a:chExt cx="408" cy="817"/>
          </a:xfrm>
        </p:grpSpPr>
        <p:sp>
          <p:nvSpPr>
            <p:cNvPr id="57372" name="Line 28"/>
            <p:cNvSpPr>
              <a:spLocks noChangeShapeType="1"/>
            </p:cNvSpPr>
            <p:nvPr/>
          </p:nvSpPr>
          <p:spPr bwMode="auto">
            <a:xfrm>
              <a:off x="4694" y="2568"/>
              <a:ext cx="0" cy="91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7374" name="Oval 30"/>
            <p:cNvSpPr>
              <a:spLocks noChangeArrowheads="1"/>
            </p:cNvSpPr>
            <p:nvPr/>
          </p:nvSpPr>
          <p:spPr bwMode="auto">
            <a:xfrm>
              <a:off x="4649" y="2251"/>
              <a:ext cx="91" cy="91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7375" name="Line 31"/>
            <p:cNvSpPr>
              <a:spLocks noChangeShapeType="1"/>
            </p:cNvSpPr>
            <p:nvPr/>
          </p:nvSpPr>
          <p:spPr bwMode="auto">
            <a:xfrm flipH="1" flipV="1">
              <a:off x="4332" y="2160"/>
              <a:ext cx="362" cy="136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7379" name="Line 35"/>
            <p:cNvSpPr>
              <a:spLocks noChangeShapeType="1"/>
            </p:cNvSpPr>
            <p:nvPr/>
          </p:nvSpPr>
          <p:spPr bwMode="auto">
            <a:xfrm>
              <a:off x="4332" y="2160"/>
              <a:ext cx="0" cy="45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7380" name="Line 36"/>
            <p:cNvSpPr>
              <a:spLocks noChangeShapeType="1"/>
            </p:cNvSpPr>
            <p:nvPr/>
          </p:nvSpPr>
          <p:spPr bwMode="auto">
            <a:xfrm>
              <a:off x="4694" y="2296"/>
              <a:ext cx="0" cy="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7382" name="Line 38"/>
            <p:cNvSpPr>
              <a:spLocks noChangeShapeType="1"/>
            </p:cNvSpPr>
            <p:nvPr/>
          </p:nvSpPr>
          <p:spPr bwMode="auto">
            <a:xfrm flipH="1">
              <a:off x="4332" y="2614"/>
              <a:ext cx="362" cy="0"/>
            </a:xfrm>
            <a:prstGeom prst="line">
              <a:avLst/>
            </a:prstGeom>
            <a:noFill/>
            <a:ln w="38100">
              <a:solidFill>
                <a:srgbClr val="A8007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57385" name="Object 41"/>
            <p:cNvGraphicFramePr>
              <a:graphicFrameLocks noChangeAspect="1"/>
            </p:cNvGraphicFramePr>
            <p:nvPr/>
          </p:nvGraphicFramePr>
          <p:xfrm>
            <a:off x="4377" y="1842"/>
            <a:ext cx="317" cy="3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035" name="Формула" r:id="rId9" imgW="177480" imgH="215640" progId="Equation.3">
                    <p:embed/>
                  </p:oleObj>
                </mc:Choice>
                <mc:Fallback>
                  <p:oleObj name="Формула" r:id="rId9" imgW="17748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77" y="1842"/>
                          <a:ext cx="317" cy="38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7387" name="Object 43"/>
            <p:cNvGraphicFramePr>
              <a:graphicFrameLocks noChangeAspect="1"/>
            </p:cNvGraphicFramePr>
            <p:nvPr/>
          </p:nvGraphicFramePr>
          <p:xfrm>
            <a:off x="4332" y="2296"/>
            <a:ext cx="317" cy="3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036" name="Формула" r:id="rId11" imgW="228600" imgH="228600" progId="Equation.3">
                    <p:embed/>
                  </p:oleObj>
                </mc:Choice>
                <mc:Fallback>
                  <p:oleObj name="Формула" r:id="rId11" imgW="2286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32" y="2296"/>
                          <a:ext cx="317" cy="3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7392" name="Line 48"/>
          <p:cNvSpPr>
            <a:spLocks noChangeShapeType="1"/>
          </p:cNvSpPr>
          <p:nvPr/>
        </p:nvSpPr>
        <p:spPr bwMode="auto">
          <a:xfrm flipV="1">
            <a:off x="684213" y="4221163"/>
            <a:ext cx="1655762" cy="172878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394" name="Line 50"/>
          <p:cNvSpPr>
            <a:spLocks noChangeShapeType="1"/>
          </p:cNvSpPr>
          <p:nvPr/>
        </p:nvSpPr>
        <p:spPr bwMode="auto">
          <a:xfrm>
            <a:off x="684213" y="4437063"/>
            <a:ext cx="2303462" cy="863600"/>
          </a:xfrm>
          <a:prstGeom prst="line">
            <a:avLst/>
          </a:prstGeom>
          <a:noFill/>
          <a:ln w="57150">
            <a:solidFill>
              <a:srgbClr val="A8007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7400" name="Group 56"/>
          <p:cNvGrpSpPr>
            <a:grpSpLocks/>
          </p:cNvGrpSpPr>
          <p:nvPr/>
        </p:nvGrpSpPr>
        <p:grpSpPr bwMode="auto">
          <a:xfrm>
            <a:off x="684213" y="1557338"/>
            <a:ext cx="2243137" cy="704850"/>
            <a:chOff x="431" y="981"/>
            <a:chExt cx="1413" cy="444"/>
          </a:xfrm>
        </p:grpSpPr>
        <p:sp>
          <p:nvSpPr>
            <p:cNvPr id="57390" name="Line 46"/>
            <p:cNvSpPr>
              <a:spLocks noChangeShapeType="1"/>
            </p:cNvSpPr>
            <p:nvPr/>
          </p:nvSpPr>
          <p:spPr bwMode="auto">
            <a:xfrm>
              <a:off x="431" y="1071"/>
              <a:ext cx="1315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57398" name="Object 54"/>
            <p:cNvGraphicFramePr>
              <a:graphicFrameLocks noChangeAspect="1"/>
            </p:cNvGraphicFramePr>
            <p:nvPr/>
          </p:nvGraphicFramePr>
          <p:xfrm>
            <a:off x="1450" y="981"/>
            <a:ext cx="394" cy="4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037" name="Формула" r:id="rId13" imgW="203040" imgH="228600" progId="Equation.3">
                    <p:embed/>
                  </p:oleObj>
                </mc:Choice>
                <mc:Fallback>
                  <p:oleObj name="Формула" r:id="rId13" imgW="20304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50" y="981"/>
                          <a:ext cx="394" cy="4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7401" name="Group 57"/>
          <p:cNvGrpSpPr>
            <a:grpSpLocks/>
          </p:cNvGrpSpPr>
          <p:nvPr/>
        </p:nvGrpSpPr>
        <p:grpSpPr bwMode="auto">
          <a:xfrm>
            <a:off x="684213" y="2636838"/>
            <a:ext cx="2320925" cy="704850"/>
            <a:chOff x="431" y="1661"/>
            <a:chExt cx="1462" cy="444"/>
          </a:xfrm>
        </p:grpSpPr>
        <p:sp>
          <p:nvSpPr>
            <p:cNvPr id="57391" name="Line 47"/>
            <p:cNvSpPr>
              <a:spLocks noChangeShapeType="1"/>
            </p:cNvSpPr>
            <p:nvPr/>
          </p:nvSpPr>
          <p:spPr bwMode="auto">
            <a:xfrm>
              <a:off x="431" y="2069"/>
              <a:ext cx="1360" cy="0"/>
            </a:xfrm>
            <a:prstGeom prst="line">
              <a:avLst/>
            </a:prstGeom>
            <a:noFill/>
            <a:ln w="57150">
              <a:solidFill>
                <a:srgbClr val="A8007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57399" name="Object 55"/>
            <p:cNvGraphicFramePr>
              <a:graphicFrameLocks noChangeAspect="1"/>
            </p:cNvGraphicFramePr>
            <p:nvPr/>
          </p:nvGraphicFramePr>
          <p:xfrm>
            <a:off x="1449" y="1661"/>
            <a:ext cx="444" cy="4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038" name="Формула" r:id="rId15" imgW="228600" imgH="228600" progId="Equation.3">
                    <p:embed/>
                  </p:oleObj>
                </mc:Choice>
                <mc:Fallback>
                  <p:oleObj name="Формула" r:id="rId15" imgW="2286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9" y="1661"/>
                          <a:ext cx="444" cy="4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7402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1206920"/>
              </p:ext>
            </p:extLst>
          </p:nvPr>
        </p:nvGraphicFramePr>
        <p:xfrm>
          <a:off x="5022850" y="3933825"/>
          <a:ext cx="2770188" cy="280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39" name="Формула" r:id="rId17" imgW="876240" imgH="939600" progId="Equation.3">
                  <p:embed/>
                </p:oleObj>
              </mc:Choice>
              <mc:Fallback>
                <p:oleObj name="Формула" r:id="rId17" imgW="87624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2850" y="3933825"/>
                        <a:ext cx="2770188" cy="2808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490936"/>
              </p:ext>
            </p:extLst>
          </p:nvPr>
        </p:nvGraphicFramePr>
        <p:xfrm>
          <a:off x="5002213" y="3272274"/>
          <a:ext cx="434975" cy="4893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40" name="Формула" r:id="rId19" imgW="203040" imgH="228600" progId="Equation.3">
                  <p:embed/>
                </p:oleObj>
              </mc:Choice>
              <mc:Fallback>
                <p:oleObj name="Формула" r:id="rId19" imgW="20304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002213" y="3272274"/>
                        <a:ext cx="434975" cy="4893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436116"/>
              </p:ext>
            </p:extLst>
          </p:nvPr>
        </p:nvGraphicFramePr>
        <p:xfrm>
          <a:off x="7508875" y="3276600"/>
          <a:ext cx="461963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41" name="Формула" r:id="rId21" imgW="215640" imgH="228600" progId="Equation.3">
                  <p:embed/>
                </p:oleObj>
              </mc:Choice>
              <mc:Fallback>
                <p:oleObj name="Формула" r:id="rId21" imgW="215640" imgH="2286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75" y="3276600"/>
                        <a:ext cx="461963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7160550"/>
              </p:ext>
            </p:extLst>
          </p:nvPr>
        </p:nvGraphicFramePr>
        <p:xfrm>
          <a:off x="87022" y="5777706"/>
          <a:ext cx="535625" cy="6040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42" name="Формула" r:id="rId23" imgW="203040" imgH="228600" progId="Equation.3">
                  <p:embed/>
                </p:oleObj>
              </mc:Choice>
              <mc:Fallback>
                <p:oleObj name="Формула" r:id="rId23" imgW="203040" imgH="2286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022" y="5777706"/>
                        <a:ext cx="535625" cy="6040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0417073"/>
              </p:ext>
            </p:extLst>
          </p:nvPr>
        </p:nvGraphicFramePr>
        <p:xfrm>
          <a:off x="92868" y="4308475"/>
          <a:ext cx="461963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43" name="Формула" r:id="rId25" imgW="215640" imgH="228600" progId="Equation.3">
                  <p:embed/>
                </p:oleObj>
              </mc:Choice>
              <mc:Fallback>
                <p:oleObj name="Формула" r:id="rId25" imgW="215640" imgH="2286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" y="4308475"/>
                        <a:ext cx="461963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6030074" y="581891"/>
                <a:ext cx="2716128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i="1" dirty="0"/>
                  <a:t>x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44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4400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4400" i="1" dirty="0"/>
                  <a:t>+</a:t>
                </a:r>
                <a:r>
                  <a:rPr lang="ru-RU" sz="4400" i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l-GR" sz="4400" i="1" dirty="0">
                            <a:latin typeface="Cambria Math"/>
                          </a:rPr>
                          <m:t>𝜐</m:t>
                        </m:r>
                      </m:e>
                      <m:sub>
                        <m:r>
                          <a:rPr lang="en-US" sz="4400" i="1" dirty="0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4400" i="1" dirty="0"/>
                  <a:t>t</a:t>
                </a:r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0074" y="581891"/>
                <a:ext cx="2716128" cy="769441"/>
              </a:xfrm>
              <a:prstGeom prst="rect">
                <a:avLst/>
              </a:prstGeom>
              <a:blipFill rotWithShape="1">
                <a:blip r:embed="rId27"/>
                <a:stretch>
                  <a:fillRect l="-8969" t="-14961" r="-8296" b="-370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0622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7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7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7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7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7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7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92" grpId="0" animBg="1"/>
      <p:bldP spid="57394" grpId="0" animBg="1"/>
      <p:bldP spid="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86" name="Rectangle 18" descr="Широкий диагональный 1"/>
          <p:cNvSpPr>
            <a:spLocks noChangeArrowheads="1"/>
          </p:cNvSpPr>
          <p:nvPr/>
        </p:nvSpPr>
        <p:spPr bwMode="auto">
          <a:xfrm>
            <a:off x="827088" y="2133600"/>
            <a:ext cx="2808287" cy="1223963"/>
          </a:xfrm>
          <a:prstGeom prst="rect">
            <a:avLst/>
          </a:prstGeom>
          <a:pattFill prst="wdDnDiag">
            <a:fgClr>
              <a:schemeClr val="folHlink"/>
            </a:fgClr>
            <a:bgClr>
              <a:srgbClr val="FFFFDB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323850" y="0"/>
            <a:ext cx="84963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График скорости прямолинейного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и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равномерного движения </a:t>
            </a:r>
            <a:endParaRPr lang="ru-RU" sz="32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 flipV="1">
            <a:off x="827088" y="1355725"/>
            <a:ext cx="9525" cy="2505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374" name="Line 6"/>
          <p:cNvSpPr>
            <a:spLocks noChangeShapeType="1"/>
          </p:cNvSpPr>
          <p:nvPr/>
        </p:nvSpPr>
        <p:spPr bwMode="auto">
          <a:xfrm>
            <a:off x="839788" y="3373438"/>
            <a:ext cx="3810000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374650" y="3084513"/>
            <a:ext cx="3825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dirty="0">
                <a:latin typeface="Arial" charset="0"/>
              </a:rPr>
              <a:t>0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4356100" y="3357563"/>
            <a:ext cx="3032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charset="0"/>
              </a:rPr>
              <a:t>t</a:t>
            </a:r>
            <a:endParaRPr lang="ru-RU" sz="2800" b="1" dirty="0">
              <a:latin typeface="Arial" charset="0"/>
            </a:endParaRPr>
          </a:p>
        </p:txBody>
      </p:sp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179388" y="981075"/>
          <a:ext cx="706437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89" name="Формула" r:id="rId3" imgW="177480" imgH="228600" progId="Equation.3">
                  <p:embed/>
                </p:oleObj>
              </mc:Choice>
              <mc:Fallback>
                <p:oleObj name="Формула" r:id="rId3" imgW="1774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981075"/>
                        <a:ext cx="706437" cy="941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9" name="Line 11"/>
          <p:cNvSpPr>
            <a:spLocks noChangeShapeType="1"/>
          </p:cNvSpPr>
          <p:nvPr/>
        </p:nvSpPr>
        <p:spPr bwMode="auto">
          <a:xfrm>
            <a:off x="839788" y="2122488"/>
            <a:ext cx="3084512" cy="1111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385" name="Line 17"/>
          <p:cNvSpPr>
            <a:spLocks noChangeShapeType="1"/>
          </p:cNvSpPr>
          <p:nvPr/>
        </p:nvSpPr>
        <p:spPr bwMode="auto">
          <a:xfrm>
            <a:off x="3635375" y="2133600"/>
            <a:ext cx="0" cy="1223963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387" name="Text Box 19"/>
              <p:cNvSpPr txBox="1">
                <a:spLocks noChangeArrowheads="1"/>
              </p:cNvSpPr>
              <p:nvPr/>
            </p:nvSpPr>
            <p:spPr bwMode="auto">
              <a:xfrm>
                <a:off x="1979613" y="2346325"/>
                <a:ext cx="973215" cy="8309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800" b="1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4800" b="1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800" b="1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</m:sub>
                      </m:sSub>
                    </m:oMath>
                  </m:oMathPara>
                </a14:m>
                <a:endParaRPr lang="ru-RU" sz="4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8387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79613" y="2346325"/>
                <a:ext cx="973215" cy="83099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250825" y="4149725"/>
            <a:ext cx="889317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3200" i="1" dirty="0">
                <a:solidFill>
                  <a:srgbClr val="C00000"/>
                </a:solidFill>
                <a:latin typeface="Georgia" pitchFamily="18" charset="0"/>
              </a:rPr>
              <a:t>Перемещение тела за время </a:t>
            </a:r>
            <a:r>
              <a:rPr lang="en-US" sz="3200" i="1" dirty="0">
                <a:solidFill>
                  <a:srgbClr val="C00000"/>
                </a:solidFill>
                <a:latin typeface="Georgia" pitchFamily="18" charset="0"/>
              </a:rPr>
              <a:t>t</a:t>
            </a:r>
            <a:r>
              <a:rPr lang="ru-RU" sz="3200" i="1" dirty="0">
                <a:solidFill>
                  <a:srgbClr val="C00000"/>
                </a:solidFill>
                <a:latin typeface="Georgia" pitchFamily="18" charset="0"/>
              </a:rPr>
              <a:t> равно площади фигуры под графиком зависимости скорости от времени.</a:t>
            </a:r>
          </a:p>
        </p:txBody>
      </p:sp>
      <p:graphicFrame>
        <p:nvGraphicFramePr>
          <p:cNvPr id="58389" name="Object 21"/>
          <p:cNvGraphicFramePr>
            <a:graphicFrameLocks noChangeAspect="1"/>
          </p:cNvGraphicFramePr>
          <p:nvPr/>
        </p:nvGraphicFramePr>
        <p:xfrm>
          <a:off x="6156325" y="2349500"/>
          <a:ext cx="1709738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90" name="Формула" r:id="rId6" imgW="520560" imgH="228600" progId="Equation.3">
                  <p:embed/>
                </p:oleObj>
              </mc:Choice>
              <mc:Fallback>
                <p:oleObj name="Формула" r:id="rId6" imgW="5205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2349500"/>
                        <a:ext cx="1709738" cy="750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419475" y="3357563"/>
            <a:ext cx="3032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charset="0"/>
              </a:rPr>
              <a:t>t</a:t>
            </a:r>
            <a:endParaRPr lang="ru-RU" sz="2800" b="1" dirty="0">
              <a:latin typeface="Arial" charset="0"/>
            </a:endParaRPr>
          </a:p>
        </p:txBody>
      </p:sp>
      <p:graphicFrame>
        <p:nvGraphicFramePr>
          <p:cNvPr id="58391" name="Object 23"/>
          <p:cNvGraphicFramePr>
            <a:graphicFrameLocks noChangeAspect="1"/>
          </p:cNvGraphicFramePr>
          <p:nvPr/>
        </p:nvGraphicFramePr>
        <p:xfrm>
          <a:off x="3132138" y="1484313"/>
          <a:ext cx="528637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91" name="Формула" r:id="rId8" imgW="177480" imgH="228600" progId="Equation.3">
                  <p:embed/>
                </p:oleObj>
              </mc:Choice>
              <mc:Fallback>
                <p:oleObj name="Формула" r:id="rId8" imgW="1774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1484313"/>
                        <a:ext cx="528637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9342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8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86" grpId="0" animBg="1"/>
      <p:bldP spid="58373" grpId="0" animBg="1"/>
      <p:bldP spid="58374" grpId="0" animBg="1"/>
      <p:bldP spid="58375" grpId="0"/>
      <p:bldP spid="58376" grpId="0"/>
      <p:bldP spid="58379" grpId="0" animBg="1"/>
      <p:bldP spid="58385" grpId="0" animBg="1"/>
      <p:bldP spid="58387" grpId="0"/>
      <p:bldP spid="58388" grpId="0"/>
      <p:bldP spid="5839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410" name="Group 18"/>
          <p:cNvGrpSpPr>
            <a:grpSpLocks/>
          </p:cNvGrpSpPr>
          <p:nvPr/>
        </p:nvGrpSpPr>
        <p:grpSpPr bwMode="auto">
          <a:xfrm>
            <a:off x="87995" y="1125538"/>
            <a:ext cx="4425950" cy="3598862"/>
            <a:chOff x="137" y="709"/>
            <a:chExt cx="2290" cy="1723"/>
          </a:xfrm>
        </p:grpSpPr>
        <p:sp>
          <p:nvSpPr>
            <p:cNvPr id="59397" name="Line 5"/>
            <p:cNvSpPr>
              <a:spLocks noChangeShapeType="1"/>
            </p:cNvSpPr>
            <p:nvPr/>
          </p:nvSpPr>
          <p:spPr bwMode="auto">
            <a:xfrm flipH="1" flipV="1">
              <a:off x="567" y="845"/>
              <a:ext cx="1" cy="15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398" name="Line 6"/>
            <p:cNvSpPr>
              <a:spLocks noChangeShapeType="1"/>
            </p:cNvSpPr>
            <p:nvPr/>
          </p:nvSpPr>
          <p:spPr bwMode="auto">
            <a:xfrm>
              <a:off x="567" y="1888"/>
              <a:ext cx="18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399" name="Text Box 7"/>
            <p:cNvSpPr txBox="1">
              <a:spLocks noChangeArrowheads="1"/>
            </p:cNvSpPr>
            <p:nvPr/>
          </p:nvSpPr>
          <p:spPr bwMode="auto">
            <a:xfrm>
              <a:off x="341" y="1751"/>
              <a:ext cx="20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 i="1" dirty="0">
                  <a:latin typeface="Georgia" pitchFamily="18" charset="0"/>
                </a:rPr>
                <a:t>0</a:t>
              </a:r>
            </a:p>
          </p:txBody>
        </p:sp>
        <p:sp>
          <p:nvSpPr>
            <p:cNvPr id="59400" name="Text Box 8"/>
            <p:cNvSpPr txBox="1">
              <a:spLocks noChangeArrowheads="1"/>
            </p:cNvSpPr>
            <p:nvPr/>
          </p:nvSpPr>
          <p:spPr bwMode="auto">
            <a:xfrm>
              <a:off x="2200" y="1888"/>
              <a:ext cx="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i="1" dirty="0">
                  <a:latin typeface="Georgia" pitchFamily="18" charset="0"/>
                </a:rPr>
                <a:t>t</a:t>
              </a:r>
              <a:endParaRPr lang="ru-RU" sz="2800" i="1" dirty="0">
                <a:latin typeface="Georgia" pitchFamily="18" charset="0"/>
              </a:endParaRPr>
            </a:p>
          </p:txBody>
        </p:sp>
        <p:sp>
          <p:nvSpPr>
            <p:cNvPr id="59401" name="Text Box 9"/>
            <p:cNvSpPr txBox="1">
              <a:spLocks noChangeArrowheads="1"/>
            </p:cNvSpPr>
            <p:nvPr/>
          </p:nvSpPr>
          <p:spPr bwMode="auto">
            <a:xfrm>
              <a:off x="295" y="709"/>
              <a:ext cx="1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i="1" dirty="0">
                  <a:latin typeface="Georgia" pitchFamily="18" charset="0"/>
                </a:rPr>
                <a:t>x</a:t>
              </a:r>
              <a:endParaRPr lang="ru-RU" sz="2800" i="1" dirty="0">
                <a:latin typeface="Georgia" pitchFamily="18" charset="0"/>
              </a:endParaRPr>
            </a:p>
          </p:txBody>
        </p:sp>
        <p:sp>
          <p:nvSpPr>
            <p:cNvPr id="59402" name="Line 10"/>
            <p:cNvSpPr>
              <a:spLocks noChangeShapeType="1"/>
            </p:cNvSpPr>
            <p:nvPr/>
          </p:nvSpPr>
          <p:spPr bwMode="auto">
            <a:xfrm flipV="1">
              <a:off x="568" y="1071"/>
              <a:ext cx="1043" cy="1089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403" name="Line 11"/>
            <p:cNvSpPr>
              <a:spLocks noChangeShapeType="1"/>
            </p:cNvSpPr>
            <p:nvPr/>
          </p:nvSpPr>
          <p:spPr bwMode="auto">
            <a:xfrm>
              <a:off x="568" y="1207"/>
              <a:ext cx="1451" cy="544"/>
            </a:xfrm>
            <a:prstGeom prst="line">
              <a:avLst/>
            </a:prstGeom>
            <a:noFill/>
            <a:ln w="57150">
              <a:solidFill>
                <a:srgbClr val="A8007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404" name="Text Box 12"/>
            <p:cNvSpPr txBox="1">
              <a:spLocks noChangeArrowheads="1"/>
            </p:cNvSpPr>
            <p:nvPr/>
          </p:nvSpPr>
          <p:spPr bwMode="auto">
            <a:xfrm>
              <a:off x="137" y="1978"/>
              <a:ext cx="31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 i="1" dirty="0">
                  <a:latin typeface="Georgia" pitchFamily="18" charset="0"/>
                </a:rPr>
                <a:t>х</a:t>
              </a:r>
              <a:r>
                <a:rPr lang="ru-RU" sz="1800" i="1" dirty="0">
                  <a:latin typeface="Georgia" pitchFamily="18" charset="0"/>
                </a:rPr>
                <a:t>01</a:t>
              </a:r>
            </a:p>
          </p:txBody>
        </p:sp>
        <p:sp>
          <p:nvSpPr>
            <p:cNvPr id="59405" name="Text Box 13"/>
            <p:cNvSpPr txBox="1">
              <a:spLocks noChangeArrowheads="1"/>
            </p:cNvSpPr>
            <p:nvPr/>
          </p:nvSpPr>
          <p:spPr bwMode="auto">
            <a:xfrm>
              <a:off x="158" y="981"/>
              <a:ext cx="385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800" i="1" dirty="0">
                  <a:latin typeface="Georgia" pitchFamily="18" charset="0"/>
                </a:rPr>
                <a:t>х</a:t>
              </a:r>
              <a:r>
                <a:rPr lang="ru-RU" sz="1800" i="1" dirty="0">
                  <a:latin typeface="Georgia" pitchFamily="18" charset="0"/>
                </a:rPr>
                <a:t>02</a:t>
              </a:r>
            </a:p>
          </p:txBody>
        </p:sp>
        <p:sp>
          <p:nvSpPr>
            <p:cNvPr id="59406" name="Line 14"/>
            <p:cNvSpPr>
              <a:spLocks noChangeShapeType="1"/>
            </p:cNvSpPr>
            <p:nvPr/>
          </p:nvSpPr>
          <p:spPr bwMode="auto">
            <a:xfrm>
              <a:off x="1247" y="1480"/>
              <a:ext cx="0" cy="4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407" name="Line 15"/>
            <p:cNvSpPr>
              <a:spLocks noChangeShapeType="1"/>
            </p:cNvSpPr>
            <p:nvPr/>
          </p:nvSpPr>
          <p:spPr bwMode="auto">
            <a:xfrm flipH="1">
              <a:off x="567" y="1480"/>
              <a:ext cx="6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408" name="Text Box 16"/>
            <p:cNvSpPr txBox="1">
              <a:spLocks noChangeArrowheads="1"/>
            </p:cNvSpPr>
            <p:nvPr/>
          </p:nvSpPr>
          <p:spPr bwMode="auto">
            <a:xfrm>
              <a:off x="249" y="1253"/>
              <a:ext cx="409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800" i="1" dirty="0" err="1"/>
                <a:t>х</a:t>
              </a:r>
              <a:r>
                <a:rPr lang="ru-RU" sz="1800" i="1" dirty="0" err="1"/>
                <a:t>в</a:t>
              </a:r>
              <a:endParaRPr lang="ru-RU" sz="1800" i="1" dirty="0"/>
            </a:p>
          </p:txBody>
        </p:sp>
        <p:sp>
          <p:nvSpPr>
            <p:cNvPr id="59409" name="Text Box 17"/>
            <p:cNvSpPr txBox="1">
              <a:spLocks noChangeArrowheads="1"/>
            </p:cNvSpPr>
            <p:nvPr/>
          </p:nvSpPr>
          <p:spPr bwMode="auto">
            <a:xfrm>
              <a:off x="1156" y="1888"/>
              <a:ext cx="22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i="1" dirty="0">
                  <a:latin typeface="Georgia" pitchFamily="18" charset="0"/>
                </a:rPr>
                <a:t>t</a:t>
              </a:r>
              <a:r>
                <a:rPr lang="ru-RU" sz="1800" i="1" dirty="0">
                  <a:latin typeface="Georgia" pitchFamily="18" charset="0"/>
                </a:rPr>
                <a:t>в</a:t>
              </a:r>
            </a:p>
          </p:txBody>
        </p:sp>
      </p:grpSp>
      <p:graphicFrame>
        <p:nvGraphicFramePr>
          <p:cNvPr id="5941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0083830"/>
              </p:ext>
            </p:extLst>
          </p:nvPr>
        </p:nvGraphicFramePr>
        <p:xfrm>
          <a:off x="4624717" y="1125538"/>
          <a:ext cx="4375150" cy="413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6" name="Формула" r:id="rId3" imgW="1384200" imgH="1384200" progId="Equation.3">
                  <p:embed/>
                </p:oleObj>
              </mc:Choice>
              <mc:Fallback>
                <p:oleObj name="Формула" r:id="rId3" imgW="1384200" imgH="1384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4717" y="1125538"/>
                        <a:ext cx="4375150" cy="413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323850" y="0"/>
            <a:ext cx="84963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Время и место встречи тел, движущихся равномерно и прямолинейно</a:t>
            </a:r>
            <a:endParaRPr lang="ru-RU" sz="32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417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88640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Неравномерное прямолинейное движение</a:t>
            </a:r>
            <a:endParaRPr lang="ru-RU" sz="32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980728"/>
            <a:ext cx="89644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Georgia" pitchFamily="18" charset="0"/>
              </a:rPr>
              <a:t>Движение, при котором за равные промежутки времени тело совершает неравные перемещения называют </a:t>
            </a:r>
            <a:r>
              <a:rPr lang="ru-RU" sz="3200" i="1" dirty="0">
                <a:solidFill>
                  <a:srgbClr val="FF0000"/>
                </a:solidFill>
                <a:latin typeface="Georgia" pitchFamily="18" charset="0"/>
              </a:rPr>
              <a:t>неравномерным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Georgia" pitchFamily="18" charset="0"/>
              </a:rPr>
              <a:t> 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</a:rPr>
              <a:t>или </a:t>
            </a:r>
            <a:r>
              <a:rPr lang="ru-RU" sz="3200" i="1" dirty="0" smtClean="0">
                <a:solidFill>
                  <a:srgbClr val="FF0000"/>
                </a:solidFill>
                <a:latin typeface="Georgia" pitchFamily="18" charset="0"/>
              </a:rPr>
              <a:t>переменным</a:t>
            </a:r>
            <a:r>
              <a:rPr lang="ru-RU" sz="3200" dirty="0" smtClean="0">
                <a:solidFill>
                  <a:srgbClr val="FF0000"/>
                </a:solidFill>
                <a:latin typeface="Georgia" pitchFamily="18" charset="0"/>
              </a:rPr>
              <a:t>.</a:t>
            </a:r>
          </a:p>
          <a:p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</a:rPr>
              <a:t>Или</a:t>
            </a:r>
            <a:r>
              <a:rPr lang="ru-RU" sz="3200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Georgia" pitchFamily="18" charset="0"/>
              </a:rPr>
              <a:t> 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</a:rPr>
              <a:t>движение с переменной скоростью.</a:t>
            </a:r>
          </a:p>
          <a:p>
            <a:endParaRPr lang="ru-RU" sz="3200" dirty="0" smtClean="0">
              <a:solidFill>
                <a:schemeClr val="accent3">
                  <a:lumMod val="50000"/>
                </a:schemeClr>
              </a:solidFill>
              <a:latin typeface="Georgia" pitchFamily="18" charset="0"/>
            </a:endParaRPr>
          </a:p>
          <a:p>
            <a:pPr marL="514350" indent="-514350">
              <a:buAutoNum type="arabicPeriod"/>
            </a:pPr>
            <a:r>
              <a:rPr lang="ru-RU" sz="3200" i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</a:rPr>
              <a:t>Средняя скорость</a:t>
            </a:r>
          </a:p>
          <a:p>
            <a:pPr marL="514350" indent="-514350">
              <a:buAutoNum type="arabicPeriod"/>
            </a:pPr>
            <a:r>
              <a:rPr lang="ru-RU" sz="3200" i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</a:rPr>
              <a:t>Средняя путевая скорость</a:t>
            </a:r>
          </a:p>
          <a:p>
            <a:pPr marL="514350" indent="-514350">
              <a:buAutoNum type="arabicPeriod"/>
            </a:pPr>
            <a:r>
              <a:rPr lang="ru-RU" sz="3200" i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</a:rPr>
              <a:t>Мгновенная скорость</a:t>
            </a:r>
            <a:endParaRPr lang="ru-RU" sz="3200" i="1" dirty="0">
              <a:solidFill>
                <a:schemeClr val="accent3">
                  <a:lumMod val="50000"/>
                </a:schemeClr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553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1763713" y="0"/>
            <a:ext cx="405675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Средняя скорость</a:t>
            </a:r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>
            <a:off x="468313" y="1484313"/>
            <a:ext cx="79216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431" name="Line 15"/>
          <p:cNvSpPr>
            <a:spLocks noChangeShapeType="1"/>
          </p:cNvSpPr>
          <p:nvPr/>
        </p:nvSpPr>
        <p:spPr bwMode="auto">
          <a:xfrm>
            <a:off x="7813675" y="1484313"/>
            <a:ext cx="1588" cy="1944687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432" name="Line 16"/>
          <p:cNvSpPr>
            <a:spLocks noChangeShapeType="1"/>
          </p:cNvSpPr>
          <p:nvPr/>
        </p:nvSpPr>
        <p:spPr bwMode="auto">
          <a:xfrm>
            <a:off x="1189038" y="1557338"/>
            <a:ext cx="1587" cy="1798637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433" name="Text Box 17"/>
          <p:cNvSpPr txBox="1">
            <a:spLocks noChangeArrowheads="1"/>
          </p:cNvSpPr>
          <p:nvPr/>
        </p:nvSpPr>
        <p:spPr bwMode="auto">
          <a:xfrm>
            <a:off x="8318500" y="1412875"/>
            <a:ext cx="3385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 i="1" dirty="0"/>
              <a:t>х</a:t>
            </a:r>
          </a:p>
        </p:txBody>
      </p:sp>
      <p:grpSp>
        <p:nvGrpSpPr>
          <p:cNvPr id="60456" name="Group 40"/>
          <p:cNvGrpSpPr>
            <a:grpSpLocks/>
          </p:cNvGrpSpPr>
          <p:nvPr/>
        </p:nvGrpSpPr>
        <p:grpSpPr bwMode="auto">
          <a:xfrm>
            <a:off x="1189038" y="1412876"/>
            <a:ext cx="6624637" cy="1676401"/>
            <a:chOff x="567" y="1253"/>
            <a:chExt cx="4173" cy="1056"/>
          </a:xfrm>
        </p:grpSpPr>
        <p:sp>
          <p:nvSpPr>
            <p:cNvPr id="60422" name="Line 6"/>
            <p:cNvSpPr>
              <a:spLocks noChangeShapeType="1"/>
            </p:cNvSpPr>
            <p:nvPr/>
          </p:nvSpPr>
          <p:spPr bwMode="auto">
            <a:xfrm>
              <a:off x="567" y="1253"/>
              <a:ext cx="0" cy="13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423" name="Line 7"/>
            <p:cNvSpPr>
              <a:spLocks noChangeShapeType="1"/>
            </p:cNvSpPr>
            <p:nvPr/>
          </p:nvSpPr>
          <p:spPr bwMode="auto">
            <a:xfrm>
              <a:off x="1928" y="1253"/>
              <a:ext cx="0" cy="13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424" name="Line 8"/>
            <p:cNvSpPr>
              <a:spLocks noChangeShapeType="1"/>
            </p:cNvSpPr>
            <p:nvPr/>
          </p:nvSpPr>
          <p:spPr bwMode="auto">
            <a:xfrm>
              <a:off x="4740" y="1253"/>
              <a:ext cx="0" cy="13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425" name="AutoShape 9"/>
            <p:cNvSpPr>
              <a:spLocks/>
            </p:cNvSpPr>
            <p:nvPr/>
          </p:nvSpPr>
          <p:spPr bwMode="auto">
            <a:xfrm rot="16200000">
              <a:off x="1137" y="1182"/>
              <a:ext cx="220" cy="1360"/>
            </a:xfrm>
            <a:prstGeom prst="leftBrace">
              <a:avLst>
                <a:gd name="adj1" fmla="val 51515"/>
                <a:gd name="adj2" fmla="val 50069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0426" name="AutoShape 10"/>
            <p:cNvSpPr>
              <a:spLocks/>
            </p:cNvSpPr>
            <p:nvPr/>
          </p:nvSpPr>
          <p:spPr bwMode="auto">
            <a:xfrm rot="16200000">
              <a:off x="2317" y="1363"/>
              <a:ext cx="220" cy="998"/>
            </a:xfrm>
            <a:prstGeom prst="leftBrace">
              <a:avLst>
                <a:gd name="adj1" fmla="val 37803"/>
                <a:gd name="adj2" fmla="val 50069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0427" name="Line 11"/>
            <p:cNvSpPr>
              <a:spLocks noChangeShapeType="1"/>
            </p:cNvSpPr>
            <p:nvPr/>
          </p:nvSpPr>
          <p:spPr bwMode="auto">
            <a:xfrm>
              <a:off x="2926" y="1253"/>
              <a:ext cx="0" cy="13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428" name="AutoShape 12"/>
            <p:cNvSpPr>
              <a:spLocks/>
            </p:cNvSpPr>
            <p:nvPr/>
          </p:nvSpPr>
          <p:spPr bwMode="auto">
            <a:xfrm rot="16200000">
              <a:off x="3723" y="955"/>
              <a:ext cx="220" cy="1814"/>
            </a:xfrm>
            <a:prstGeom prst="leftBrace">
              <a:avLst>
                <a:gd name="adj1" fmla="val 68712"/>
                <a:gd name="adj2" fmla="val 50069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0429" name="Line 13"/>
            <p:cNvSpPr>
              <a:spLocks noChangeShapeType="1"/>
            </p:cNvSpPr>
            <p:nvPr/>
          </p:nvSpPr>
          <p:spPr bwMode="auto">
            <a:xfrm>
              <a:off x="1928" y="1344"/>
              <a:ext cx="0" cy="45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430" name="Line 14"/>
            <p:cNvSpPr>
              <a:spLocks noChangeShapeType="1"/>
            </p:cNvSpPr>
            <p:nvPr/>
          </p:nvSpPr>
          <p:spPr bwMode="auto">
            <a:xfrm>
              <a:off x="2926" y="1298"/>
              <a:ext cx="0" cy="45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434" name="Text Box 18"/>
            <p:cNvSpPr txBox="1">
              <a:spLocks noChangeArrowheads="1"/>
            </p:cNvSpPr>
            <p:nvPr/>
          </p:nvSpPr>
          <p:spPr bwMode="auto">
            <a:xfrm>
              <a:off x="930" y="1979"/>
              <a:ext cx="58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 i="1" dirty="0"/>
                <a:t>S</a:t>
              </a:r>
              <a:r>
                <a:rPr lang="en-US" sz="1800" b="1" i="1" dirty="0"/>
                <a:t>1</a:t>
              </a:r>
              <a:r>
                <a:rPr lang="en-US" sz="2800" b="1" i="1" dirty="0"/>
                <a:t>, t</a:t>
              </a:r>
              <a:r>
                <a:rPr lang="en-US" sz="1800" b="1" i="1" dirty="0"/>
                <a:t>1</a:t>
              </a:r>
              <a:endParaRPr lang="ru-RU" sz="1800" b="1" i="1" dirty="0"/>
            </a:p>
          </p:txBody>
        </p:sp>
        <p:sp>
          <p:nvSpPr>
            <p:cNvPr id="60435" name="Text Box 19"/>
            <p:cNvSpPr txBox="1">
              <a:spLocks noChangeArrowheads="1"/>
            </p:cNvSpPr>
            <p:nvPr/>
          </p:nvSpPr>
          <p:spPr bwMode="auto">
            <a:xfrm>
              <a:off x="2155" y="1979"/>
              <a:ext cx="58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 i="1" dirty="0">
                  <a:cs typeface="Times New Roman" pitchFamily="18" charset="0"/>
                </a:rPr>
                <a:t>S</a:t>
              </a:r>
              <a:r>
                <a:rPr lang="en-US" sz="1800" b="1" i="1" dirty="0">
                  <a:cs typeface="Times New Roman" pitchFamily="18" charset="0"/>
                </a:rPr>
                <a:t>2</a:t>
              </a:r>
              <a:r>
                <a:rPr lang="en-US" sz="2800" b="1" i="1" dirty="0">
                  <a:cs typeface="Times New Roman" pitchFamily="18" charset="0"/>
                </a:rPr>
                <a:t>, t</a:t>
              </a:r>
              <a:r>
                <a:rPr lang="en-US" sz="1800" b="1" i="1" dirty="0">
                  <a:cs typeface="Times New Roman" pitchFamily="18" charset="0"/>
                </a:rPr>
                <a:t>2</a:t>
              </a:r>
              <a:endParaRPr lang="ru-RU" sz="1800" b="1" i="1" dirty="0">
                <a:cs typeface="Times New Roman" pitchFamily="18" charset="0"/>
              </a:endParaRPr>
            </a:p>
          </p:txBody>
        </p:sp>
        <p:sp>
          <p:nvSpPr>
            <p:cNvPr id="60436" name="Text Box 20"/>
            <p:cNvSpPr txBox="1">
              <a:spLocks noChangeArrowheads="1"/>
            </p:cNvSpPr>
            <p:nvPr/>
          </p:nvSpPr>
          <p:spPr bwMode="auto">
            <a:xfrm>
              <a:off x="3651" y="1979"/>
              <a:ext cx="58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 i="1" dirty="0"/>
                <a:t>S</a:t>
              </a:r>
              <a:r>
                <a:rPr lang="en-US" sz="1800" b="1" i="1" dirty="0"/>
                <a:t>3</a:t>
              </a:r>
              <a:r>
                <a:rPr lang="en-US" sz="2800" b="1" i="1" dirty="0"/>
                <a:t>, t</a:t>
              </a:r>
              <a:r>
                <a:rPr lang="en-US" sz="1800" b="1" i="1" dirty="0"/>
                <a:t>3</a:t>
              </a:r>
              <a:endParaRPr lang="ru-RU" sz="1800" b="1" i="1" dirty="0"/>
            </a:p>
          </p:txBody>
        </p:sp>
      </p:grpSp>
      <p:grpSp>
        <p:nvGrpSpPr>
          <p:cNvPr id="60437" name="Group 21"/>
          <p:cNvGrpSpPr>
            <a:grpSpLocks/>
          </p:cNvGrpSpPr>
          <p:nvPr/>
        </p:nvGrpSpPr>
        <p:grpSpPr bwMode="auto">
          <a:xfrm>
            <a:off x="612775" y="1196975"/>
            <a:ext cx="576263" cy="288925"/>
            <a:chOff x="204" y="3339"/>
            <a:chExt cx="363" cy="182"/>
          </a:xfrm>
        </p:grpSpPr>
        <p:sp>
          <p:nvSpPr>
            <p:cNvPr id="60438" name="Rectangle 22"/>
            <p:cNvSpPr>
              <a:spLocks noChangeArrowheads="1"/>
            </p:cNvSpPr>
            <p:nvPr/>
          </p:nvSpPr>
          <p:spPr bwMode="auto">
            <a:xfrm>
              <a:off x="204" y="3339"/>
              <a:ext cx="363" cy="9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0439" name="Oval 23"/>
            <p:cNvSpPr>
              <a:spLocks noChangeArrowheads="1"/>
            </p:cNvSpPr>
            <p:nvPr/>
          </p:nvSpPr>
          <p:spPr bwMode="auto">
            <a:xfrm>
              <a:off x="249" y="3430"/>
              <a:ext cx="91" cy="91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0440" name="Oval 24"/>
            <p:cNvSpPr>
              <a:spLocks noChangeArrowheads="1"/>
            </p:cNvSpPr>
            <p:nvPr/>
          </p:nvSpPr>
          <p:spPr bwMode="auto">
            <a:xfrm>
              <a:off x="431" y="3430"/>
              <a:ext cx="91" cy="91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0441" name="Group 25"/>
          <p:cNvGrpSpPr>
            <a:grpSpLocks/>
          </p:cNvGrpSpPr>
          <p:nvPr/>
        </p:nvGrpSpPr>
        <p:grpSpPr bwMode="auto">
          <a:xfrm>
            <a:off x="7237413" y="1196975"/>
            <a:ext cx="576262" cy="288925"/>
            <a:chOff x="204" y="3339"/>
            <a:chExt cx="363" cy="182"/>
          </a:xfrm>
        </p:grpSpPr>
        <p:sp>
          <p:nvSpPr>
            <p:cNvPr id="60442" name="Rectangle 26"/>
            <p:cNvSpPr>
              <a:spLocks noChangeArrowheads="1"/>
            </p:cNvSpPr>
            <p:nvPr/>
          </p:nvSpPr>
          <p:spPr bwMode="auto">
            <a:xfrm>
              <a:off x="204" y="3339"/>
              <a:ext cx="363" cy="9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0443" name="Oval 27"/>
            <p:cNvSpPr>
              <a:spLocks noChangeArrowheads="1"/>
            </p:cNvSpPr>
            <p:nvPr/>
          </p:nvSpPr>
          <p:spPr bwMode="auto">
            <a:xfrm>
              <a:off x="249" y="3430"/>
              <a:ext cx="91" cy="91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0444" name="Oval 28"/>
            <p:cNvSpPr>
              <a:spLocks noChangeArrowheads="1"/>
            </p:cNvSpPr>
            <p:nvPr/>
          </p:nvSpPr>
          <p:spPr bwMode="auto">
            <a:xfrm>
              <a:off x="431" y="3430"/>
              <a:ext cx="91" cy="91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0445" name="Group 29"/>
          <p:cNvGrpSpPr>
            <a:grpSpLocks/>
          </p:cNvGrpSpPr>
          <p:nvPr/>
        </p:nvGrpSpPr>
        <p:grpSpPr bwMode="auto">
          <a:xfrm>
            <a:off x="4356100" y="1196975"/>
            <a:ext cx="576263" cy="288925"/>
            <a:chOff x="204" y="3339"/>
            <a:chExt cx="363" cy="182"/>
          </a:xfrm>
        </p:grpSpPr>
        <p:sp>
          <p:nvSpPr>
            <p:cNvPr id="60446" name="Rectangle 30"/>
            <p:cNvSpPr>
              <a:spLocks noChangeArrowheads="1"/>
            </p:cNvSpPr>
            <p:nvPr/>
          </p:nvSpPr>
          <p:spPr bwMode="auto">
            <a:xfrm>
              <a:off x="204" y="3339"/>
              <a:ext cx="363" cy="9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0447" name="Oval 31"/>
            <p:cNvSpPr>
              <a:spLocks noChangeArrowheads="1"/>
            </p:cNvSpPr>
            <p:nvPr/>
          </p:nvSpPr>
          <p:spPr bwMode="auto">
            <a:xfrm>
              <a:off x="249" y="3430"/>
              <a:ext cx="91" cy="91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0448" name="Oval 32"/>
            <p:cNvSpPr>
              <a:spLocks noChangeArrowheads="1"/>
            </p:cNvSpPr>
            <p:nvPr/>
          </p:nvSpPr>
          <p:spPr bwMode="auto">
            <a:xfrm>
              <a:off x="431" y="3430"/>
              <a:ext cx="91" cy="91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0449" name="Group 33"/>
          <p:cNvGrpSpPr>
            <a:grpSpLocks/>
          </p:cNvGrpSpPr>
          <p:nvPr/>
        </p:nvGrpSpPr>
        <p:grpSpPr bwMode="auto">
          <a:xfrm>
            <a:off x="2773363" y="1196975"/>
            <a:ext cx="576262" cy="288925"/>
            <a:chOff x="204" y="3339"/>
            <a:chExt cx="363" cy="182"/>
          </a:xfrm>
        </p:grpSpPr>
        <p:sp>
          <p:nvSpPr>
            <p:cNvPr id="60450" name="Rectangle 34"/>
            <p:cNvSpPr>
              <a:spLocks noChangeArrowheads="1"/>
            </p:cNvSpPr>
            <p:nvPr/>
          </p:nvSpPr>
          <p:spPr bwMode="auto">
            <a:xfrm>
              <a:off x="204" y="3339"/>
              <a:ext cx="363" cy="9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0451" name="Oval 35"/>
            <p:cNvSpPr>
              <a:spLocks noChangeArrowheads="1"/>
            </p:cNvSpPr>
            <p:nvPr/>
          </p:nvSpPr>
          <p:spPr bwMode="auto">
            <a:xfrm>
              <a:off x="249" y="3430"/>
              <a:ext cx="91" cy="91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0452" name="Oval 36"/>
            <p:cNvSpPr>
              <a:spLocks noChangeArrowheads="1"/>
            </p:cNvSpPr>
            <p:nvPr/>
          </p:nvSpPr>
          <p:spPr bwMode="auto">
            <a:xfrm>
              <a:off x="431" y="3430"/>
              <a:ext cx="91" cy="91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aphicFrame>
        <p:nvGraphicFramePr>
          <p:cNvPr id="60453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6780098"/>
              </p:ext>
            </p:extLst>
          </p:nvPr>
        </p:nvGraphicFramePr>
        <p:xfrm>
          <a:off x="917575" y="3933825"/>
          <a:ext cx="3062288" cy="266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00" name="Формула" r:id="rId3" imgW="1079280" imgH="939600" progId="Equation.3">
                  <p:embed/>
                </p:oleObj>
              </mc:Choice>
              <mc:Fallback>
                <p:oleObj name="Формула" r:id="rId3" imgW="107928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7575" y="3933825"/>
                        <a:ext cx="3062288" cy="2665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0457" name="Group 41"/>
          <p:cNvGrpSpPr>
            <a:grpSpLocks/>
          </p:cNvGrpSpPr>
          <p:nvPr/>
        </p:nvGrpSpPr>
        <p:grpSpPr bwMode="auto">
          <a:xfrm>
            <a:off x="1190625" y="3355977"/>
            <a:ext cx="6623050" cy="884238"/>
            <a:chOff x="568" y="2477"/>
            <a:chExt cx="4172" cy="557"/>
          </a:xfrm>
        </p:grpSpPr>
        <p:sp>
          <p:nvSpPr>
            <p:cNvPr id="60454" name="AutoShape 38"/>
            <p:cNvSpPr>
              <a:spLocks/>
            </p:cNvSpPr>
            <p:nvPr/>
          </p:nvSpPr>
          <p:spPr bwMode="auto">
            <a:xfrm rot="16200000">
              <a:off x="2544" y="501"/>
              <a:ext cx="220" cy="4172"/>
            </a:xfrm>
            <a:prstGeom prst="leftBrace">
              <a:avLst>
                <a:gd name="adj1" fmla="val 158030"/>
                <a:gd name="adj2" fmla="val 50069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0455" name="Text Box 39"/>
            <p:cNvSpPr txBox="1">
              <a:spLocks noChangeArrowheads="1"/>
            </p:cNvSpPr>
            <p:nvPr/>
          </p:nvSpPr>
          <p:spPr bwMode="auto">
            <a:xfrm>
              <a:off x="2155" y="2704"/>
              <a:ext cx="977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 i="1" dirty="0"/>
                <a:t>S</a:t>
              </a:r>
              <a:r>
                <a:rPr lang="ru-RU" sz="1800" b="1" i="1" dirty="0"/>
                <a:t>общ</a:t>
              </a:r>
              <a:r>
                <a:rPr lang="en-US" sz="2800" b="1" i="1" dirty="0"/>
                <a:t>, t</a:t>
              </a:r>
              <a:r>
                <a:rPr lang="ru-RU" sz="1800" b="1" i="1" dirty="0"/>
                <a:t>общ</a:t>
              </a:r>
            </a:p>
          </p:txBody>
        </p:sp>
      </p:grp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4177506" y="3984341"/>
            <a:ext cx="5150424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016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itchFamily="18" charset="0"/>
                <a:cs typeface="Arial" pitchFamily="34" charset="0"/>
              </a:rPr>
              <a:t>Средняя путевая скорость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itchFamily="18" charset="0"/>
                <a:cs typeface="Arial" pitchFamily="34" charset="0"/>
              </a:rPr>
              <a:t> определяется как отношение пути , пройденного телом за некоторый промежуток времени, к этому промежутку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cs typeface="Arial" pitchFamily="34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cs typeface="Times New Roman" pitchFamily="18" charset="0"/>
              </a:rPr>
              <a:t>  </a:t>
            </a:r>
            <a:endParaRPr kumimoji="0" lang="ru-RU" sz="27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Georgia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347617" y="5805264"/>
                <a:ext cx="2047874" cy="8649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l-GR" sz="32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𝜐</m:t>
                        </m:r>
                      </m:e>
                      <m:sub>
                        <m:r>
                          <a:rPr lang="ru-RU" sz="32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ср</m:t>
                        </m:r>
                      </m:sub>
                    </m:sSub>
                  </m:oMath>
                </a14:m>
                <a:r>
                  <a:rPr lang="ru-RU" sz="3200" i="1" dirty="0" smtClean="0">
                    <a:solidFill>
                      <a:srgbClr val="FF0000"/>
                    </a:solidFill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320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𝑆</m:t>
                            </m:r>
                          </m:e>
                          <m:sub>
                            <m:r>
                              <a:rPr lang="ru-RU" sz="32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полн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320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ru-RU" sz="32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полн</m:t>
                            </m:r>
                          </m:sub>
                        </m:sSub>
                      </m:den>
                    </m:f>
                  </m:oMath>
                </a14:m>
                <a:endParaRPr lang="ru-RU" sz="3200" i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7617" y="5805264"/>
                <a:ext cx="2047874" cy="864980"/>
              </a:xfrm>
              <a:prstGeom prst="rect">
                <a:avLst/>
              </a:prstGeom>
              <a:blipFill rotWithShape="1">
                <a:blip r:embed="rId5"/>
                <a:stretch>
                  <a:fillRect b="-7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4555955" y="4951723"/>
            <a:ext cx="439226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FF0000"/>
                </a:solidFill>
                <a:latin typeface="Georgia" pitchFamily="18" charset="0"/>
              </a:rPr>
              <a:t>Средняя скорость не дает возможность определить положение тела в данный момент</a:t>
            </a:r>
            <a:endParaRPr lang="ru-RU" sz="2800" i="1" dirty="0">
              <a:solidFill>
                <a:srgbClr val="FF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12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7 L 0.23629 -0.00023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06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629 -0.00023 L 0.40955 -0.00023 " pathEditMode="relative" rAng="0" ptsTypes="AA">
                                      <p:cBhvr>
                                        <p:cTn id="9" dur="5000" fill="hold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955 -0.00023 L 0.72448 -0.0002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4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1" grpId="0" animBg="1"/>
      <p:bldP spid="60432" grpId="0" animBg="1"/>
      <p:bldP spid="3" grpId="0" build="allAtOnce"/>
      <p:bldP spid="4" grpId="0"/>
      <p:bldP spid="4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 стрелкой 8"/>
          <p:cNvCxnSpPr/>
          <p:nvPr/>
        </p:nvCxnSpPr>
        <p:spPr>
          <a:xfrm>
            <a:off x="878053" y="6021288"/>
            <a:ext cx="5372535" cy="1282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913624" y="1982592"/>
            <a:ext cx="28065" cy="403869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300192" y="5531315"/>
            <a:ext cx="64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x</a:t>
            </a:r>
            <a:endParaRPr lang="ru-RU" sz="36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" name="Дуга 4"/>
          <p:cNvSpPr/>
          <p:nvPr/>
        </p:nvSpPr>
        <p:spPr>
          <a:xfrm rot="17090796">
            <a:off x="2265672" y="2795754"/>
            <a:ext cx="2658714" cy="3328122"/>
          </a:xfrm>
          <a:prstGeom prst="arc">
            <a:avLst>
              <a:gd name="adj1" fmla="val 16200000"/>
              <a:gd name="adj2" fmla="val 2890317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21479" y="1935811"/>
                <a:ext cx="93610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79" y="1935811"/>
                <a:ext cx="936104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Прямая со стрелкой 66"/>
          <p:cNvCxnSpPr/>
          <p:nvPr/>
        </p:nvCxnSpPr>
        <p:spPr>
          <a:xfrm flipV="1">
            <a:off x="2016336" y="3798782"/>
            <a:ext cx="2896423" cy="191792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385244" y="5710948"/>
            <a:ext cx="64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0</a:t>
            </a:r>
            <a:endParaRPr lang="ru-RU" sz="36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3865041" y="3196289"/>
                <a:ext cx="621830" cy="7172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600" i="1" smtClean="0">
                              <a:solidFill>
                                <a:srgbClr val="C0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0" i="1" smtClean="0">
                              <a:solidFill>
                                <a:srgbClr val="C0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𝑆</m:t>
                          </m:r>
                        </m:e>
                      </m:acc>
                    </m:oMath>
                  </m:oMathPara>
                </a14:m>
                <a:endParaRPr lang="ru-RU" sz="36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5041" y="3196289"/>
                <a:ext cx="621830" cy="71724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 стрелкой 3"/>
          <p:cNvCxnSpPr/>
          <p:nvPr/>
        </p:nvCxnSpPr>
        <p:spPr>
          <a:xfrm flipV="1">
            <a:off x="927656" y="3944498"/>
            <a:ext cx="1101633" cy="20401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flipV="1">
            <a:off x="878053" y="3759426"/>
            <a:ext cx="4022874" cy="22495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996511" y="4134008"/>
                <a:ext cx="53696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ru-RU" sz="32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6511" y="4134008"/>
                <a:ext cx="536969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3253406" y="4839830"/>
                <a:ext cx="49186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3200" i="1" dirty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 dirty="0">
                              <a:latin typeface="Cambria Math"/>
                            </a:rPr>
                            <m:t>𝑟</m:t>
                          </m:r>
                        </m:e>
                      </m:ac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3406" y="4839830"/>
                <a:ext cx="491866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539552" y="101103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Мгновенная скорость</a:t>
            </a:r>
            <a:endParaRPr lang="ru-RU" sz="36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79512" y="747434"/>
            <a:ext cx="88569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Мгновенная скорость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 – это скорость тела в данный момент времени или в данной точке траектории. 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2176204" y="2656611"/>
                <a:ext cx="621830" cy="7172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600" i="1" smtClean="0">
                              <a:solidFill>
                                <a:srgbClr val="C0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0" i="1" smtClean="0">
                              <a:solidFill>
                                <a:srgbClr val="C0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𝑆</m:t>
                          </m:r>
                        </m:e>
                      </m:acc>
                    </m:oMath>
                  </m:oMathPara>
                </a14:m>
                <a:endParaRPr lang="ru-RU" sz="36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6204" y="2656611"/>
                <a:ext cx="621830" cy="71724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Прямая со стрелкой 37"/>
          <p:cNvCxnSpPr/>
          <p:nvPr/>
        </p:nvCxnSpPr>
        <p:spPr>
          <a:xfrm flipV="1">
            <a:off x="906295" y="3212976"/>
            <a:ext cx="3161649" cy="277169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V="1">
            <a:off x="2029289" y="3212976"/>
            <a:ext cx="2038655" cy="77759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V="1">
            <a:off x="906294" y="3196289"/>
            <a:ext cx="1983196" cy="281265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V="1">
            <a:off x="2003097" y="3196289"/>
            <a:ext cx="886393" cy="794285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3436514" y="2734542"/>
                <a:ext cx="621830" cy="7172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600" i="1" smtClean="0">
                              <a:solidFill>
                                <a:srgbClr val="C0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0" i="1" smtClean="0">
                              <a:solidFill>
                                <a:srgbClr val="C0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𝑆</m:t>
                          </m:r>
                        </m:e>
                      </m:acc>
                    </m:oMath>
                  </m:oMathPara>
                </a14:m>
                <a:endParaRPr lang="ru-RU" sz="36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6514" y="2734542"/>
                <a:ext cx="621830" cy="71724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Прямоугольник 27"/>
          <p:cNvSpPr/>
          <p:nvPr/>
        </p:nvSpPr>
        <p:spPr>
          <a:xfrm>
            <a:off x="5220071" y="1701541"/>
            <a:ext cx="3687955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Мгновенная </a:t>
            </a:r>
            <a:r>
              <a:rPr lang="ru-RU" sz="22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скорость – </a:t>
            </a:r>
            <a:r>
              <a:rPr lang="ru-RU" sz="2200" i="1" dirty="0">
                <a:solidFill>
                  <a:schemeClr val="accent2">
                    <a:lumMod val="50000"/>
                  </a:schemeClr>
                </a:solidFill>
              </a:rPr>
              <a:t>векторная физическая величина, равная отношению перемещения к интервалу времени, за который это перемещение произошло, если интервал времени стремится к нулю.</a:t>
            </a:r>
            <a:endParaRPr lang="ru-RU" sz="2200" dirty="0">
              <a:solidFill>
                <a:schemeClr val="accent2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6151395" y="4598825"/>
                <a:ext cx="2005806" cy="10981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ru-RU" sz="400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4000" b="0" i="1" smtClean="0">
                                <a:latin typeface="Cambria Math"/>
                              </a:rPr>
                              <m:t>𝑣</m:t>
                            </m:r>
                          </m:e>
                        </m:acc>
                      </m:e>
                      <m:sub>
                        <m:r>
                          <a:rPr lang="ru-RU" sz="4000" b="0" i="1" smtClean="0">
                            <a:latin typeface="Cambria Math"/>
                          </a:rPr>
                          <m:t>мгн</m:t>
                        </m:r>
                      </m:sub>
                    </m:sSub>
                  </m:oMath>
                </a14:m>
                <a:r>
                  <a:rPr lang="ru-RU" sz="4000" i="1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 dirty="0" smtClean="0">
                            <a:latin typeface="Cambria Math"/>
                          </a:rPr>
                        </m:ctrlPr>
                      </m:fPr>
                      <m:num>
                        <m:acc>
                          <m:accPr>
                            <m:chr m:val="⃗"/>
                            <m:ctrlPr>
                              <a:rPr lang="ru-RU" sz="4000" i="1" dirty="0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ru-RU" sz="4000" i="1" dirty="0">
                                <a:latin typeface="Cambria Math"/>
                              </a:rPr>
                              <m:t>∆</m:t>
                            </m:r>
                            <m:r>
                              <a:rPr lang="en-US" sz="4000" i="1" dirty="0">
                                <a:latin typeface="Cambria Math"/>
                              </a:rPr>
                              <m:t>𝑆</m:t>
                            </m:r>
                          </m:e>
                        </m:acc>
                      </m:num>
                      <m:den>
                        <m:r>
                          <a:rPr lang="ru-RU" sz="4000" b="0" i="1" dirty="0" smtClean="0">
                            <a:latin typeface="Cambria Math"/>
                          </a:rPr>
                          <m:t>∆</m:t>
                        </m:r>
                        <m:r>
                          <a:rPr lang="en-US" sz="4000" b="0" i="1" dirty="0" smtClean="0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endParaRPr lang="ru-RU" sz="4000" i="1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1395" y="4598825"/>
                <a:ext cx="2005806" cy="1098121"/>
              </a:xfrm>
              <a:prstGeom prst="rect">
                <a:avLst/>
              </a:prstGeom>
              <a:blipFill rotWithShape="1">
                <a:blip r:embed="rId10"/>
                <a:stretch>
                  <a:fillRect b="-99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1373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5" grpId="0" animBg="1"/>
      <p:bldP spid="57" grpId="0"/>
      <p:bldP spid="69" grpId="0"/>
      <p:bldP spid="70" grpId="0"/>
      <p:bldP spid="13" grpId="0"/>
      <p:bldP spid="14" grpId="0"/>
      <p:bldP spid="37" grpId="0"/>
      <p:bldP spid="47" grpId="0"/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447408" y="-52748"/>
            <a:ext cx="8033159" cy="836658"/>
          </a:xfrm>
        </p:spPr>
        <p:txBody>
          <a:bodyPr>
            <a:norm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ru-RU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Способы описания движени</a:t>
            </a:r>
            <a:r>
              <a:rPr lang="ru-RU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</a:t>
            </a:r>
            <a:endParaRPr lang="de-DE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1"/>
              <p:cNvSpPr>
                <a:spLocks noChangeArrowheads="1"/>
              </p:cNvSpPr>
              <p:nvPr/>
            </p:nvSpPr>
            <p:spPr bwMode="auto">
              <a:xfrm>
                <a:off x="162450" y="685582"/>
                <a:ext cx="8568952" cy="58853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82945" tIns="41473" rIns="82945" bIns="41473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514350" indent="-514350" defTabSz="829452" fontAlgn="base">
                  <a:spcBef>
                    <a:spcPct val="0"/>
                  </a:spcBef>
                  <a:spcAft>
                    <a:spcPct val="0"/>
                  </a:spcAft>
                  <a:buFont typeface="+mj-lt"/>
                  <a:buAutoNum type="arabicPeriod"/>
                </a:pPr>
                <a:r>
                  <a:rPr lang="ru-RU" sz="2900" dirty="0" smtClean="0">
                    <a:solidFill>
                      <a:schemeClr val="tx2">
                        <a:lumMod val="90000"/>
                        <a:lumOff val="1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Georgia" pitchFamily="18" charset="0"/>
                    <a:cs typeface="Times New Roman" pitchFamily="18" charset="0"/>
                  </a:rPr>
                  <a:t>Координатный способ  </a:t>
                </a:r>
              </a:p>
              <a:p>
                <a:pPr defTabSz="829452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2900" i="1" dirty="0" smtClean="0">
                    <a:solidFill>
                      <a:schemeClr val="tx2">
                        <a:lumMod val="90000"/>
                        <a:lumOff val="10000"/>
                      </a:schemeClr>
                    </a:solidFill>
                    <a:latin typeface="Georgia" pitchFamily="18" charset="0"/>
                    <a:cs typeface="Times New Roman" pitchFamily="18" charset="0"/>
                  </a:rPr>
                  <a:t>Определяется зависимость </a:t>
                </a:r>
                <a:r>
                  <a:rPr lang="ru-RU" sz="2900" i="1" dirty="0">
                    <a:solidFill>
                      <a:schemeClr val="tx2">
                        <a:lumMod val="90000"/>
                        <a:lumOff val="10000"/>
                      </a:schemeClr>
                    </a:solidFill>
                    <a:latin typeface="Georgia" pitchFamily="18" charset="0"/>
                    <a:cs typeface="Times New Roman" pitchFamily="18" charset="0"/>
                  </a:rPr>
                  <a:t>координат от времени x = x(t), y = y(t), z = z(t) </a:t>
                </a:r>
                <a:r>
                  <a:rPr lang="ru-RU" sz="2900" i="1" dirty="0" smtClean="0">
                    <a:solidFill>
                      <a:schemeClr val="tx2">
                        <a:lumMod val="90000"/>
                        <a:lumOff val="10000"/>
                      </a:schemeClr>
                    </a:solidFill>
                    <a:latin typeface="Georgia" pitchFamily="18" charset="0"/>
                    <a:cs typeface="Times New Roman" pitchFamily="18" charset="0"/>
                  </a:rPr>
                  <a:t>(), </a:t>
                </a:r>
              </a:p>
              <a:p>
                <a:pPr defTabSz="829452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2900" dirty="0" smtClean="0">
                    <a:solidFill>
                      <a:schemeClr val="tx2">
                        <a:lumMod val="90000"/>
                        <a:lumOff val="1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Georgia" pitchFamily="18" charset="0"/>
                    <a:cs typeface="Times New Roman" pitchFamily="18" charset="0"/>
                  </a:rPr>
                  <a:t>2. Векторный способ </a:t>
                </a:r>
              </a:p>
              <a:p>
                <a:pPr defTabSz="829452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2900" i="1" dirty="0" smtClean="0">
                    <a:solidFill>
                      <a:schemeClr val="tx2">
                        <a:lumMod val="90000"/>
                        <a:lumOff val="10000"/>
                      </a:schemeClr>
                    </a:solidFill>
                    <a:latin typeface="Georgia" pitchFamily="18" charset="0"/>
                    <a:cs typeface="Times New Roman" pitchFamily="18" charset="0"/>
                  </a:rPr>
                  <a:t>Определяется </a:t>
                </a:r>
                <a:r>
                  <a:rPr lang="ru-RU" sz="2900" i="1" dirty="0">
                    <a:solidFill>
                      <a:schemeClr val="tx2">
                        <a:lumMod val="90000"/>
                        <a:lumOff val="10000"/>
                      </a:schemeClr>
                    </a:solidFill>
                    <a:latin typeface="Georgia" pitchFamily="18" charset="0"/>
                    <a:cs typeface="Times New Roman" pitchFamily="18" charset="0"/>
                  </a:rPr>
                  <a:t>зависимость</a:t>
                </a:r>
                <a:r>
                  <a:rPr lang="ru-RU" sz="2900" i="1" dirty="0" smtClean="0">
                    <a:solidFill>
                      <a:schemeClr val="tx2">
                        <a:lumMod val="90000"/>
                        <a:lumOff val="10000"/>
                      </a:schemeClr>
                    </a:solidFill>
                    <a:latin typeface="Georgia" pitchFamily="18" charset="0"/>
                    <a:cs typeface="Times New Roman" pitchFamily="18" charset="0"/>
                  </a:rPr>
                  <a:t>  радиус-вектора 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900" i="1" smtClean="0">
                            <a:solidFill>
                              <a:schemeClr val="tx2">
                                <a:lumMod val="90000"/>
                                <a:lumOff val="10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900" b="0" i="1" smtClean="0">
                            <a:solidFill>
                              <a:schemeClr val="tx2">
                                <a:lumMod val="90000"/>
                                <a:lumOff val="10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  <m:t>𝑟</m:t>
                        </m:r>
                      </m:e>
                    </m:acc>
                  </m:oMath>
                </a14:m>
                <a:r>
                  <a:rPr lang="ru-RU" sz="2900" i="1" dirty="0" smtClean="0">
                    <a:solidFill>
                      <a:schemeClr val="tx2">
                        <a:lumMod val="90000"/>
                        <a:lumOff val="10000"/>
                      </a:schemeClr>
                    </a:solidFill>
                    <a:latin typeface="Georgia" pitchFamily="18" charset="0"/>
                    <a:cs typeface="Times New Roman" pitchFamily="18" charset="0"/>
                  </a:rPr>
                  <a:t> </a:t>
                </a:r>
                <a:r>
                  <a:rPr lang="en-US" sz="2900" i="1" dirty="0" smtClean="0">
                    <a:solidFill>
                      <a:schemeClr val="tx2">
                        <a:lumMod val="90000"/>
                        <a:lumOff val="10000"/>
                      </a:schemeClr>
                    </a:solidFill>
                    <a:latin typeface="Georgia" pitchFamily="18" charset="0"/>
                    <a:cs typeface="Times New Roman" pitchFamily="18" charset="0"/>
                  </a:rPr>
                  <a:t>(t)</a:t>
                </a:r>
                <a:r>
                  <a:rPr lang="ru-RU" sz="2900" i="1" dirty="0" smtClean="0">
                    <a:solidFill>
                      <a:schemeClr val="tx2">
                        <a:lumMod val="90000"/>
                        <a:lumOff val="10000"/>
                      </a:schemeClr>
                    </a:solidFill>
                    <a:latin typeface="Georgia" pitchFamily="18" charset="0"/>
                    <a:cs typeface="Times New Roman" pitchFamily="18" charset="0"/>
                  </a:rPr>
                  <a:t> от времени</a:t>
                </a:r>
              </a:p>
              <a:p>
                <a:pPr defTabSz="829452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2900" dirty="0" smtClean="0">
                    <a:solidFill>
                      <a:schemeClr val="tx2">
                        <a:lumMod val="90000"/>
                        <a:lumOff val="1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Georgia" pitchFamily="18" charset="0"/>
                    <a:cs typeface="Times New Roman" pitchFamily="18" charset="0"/>
                  </a:rPr>
                  <a:t>3. Табличный способ. </a:t>
                </a:r>
              </a:p>
              <a:p>
                <a:pPr defTabSz="829452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2900" i="1" dirty="0" smtClean="0">
                    <a:solidFill>
                      <a:schemeClr val="tx2">
                        <a:lumMod val="90000"/>
                        <a:lumOff val="10000"/>
                      </a:schemeClr>
                    </a:solidFill>
                    <a:latin typeface="Georgia" pitchFamily="18" charset="0"/>
                    <a:cs typeface="Times New Roman" pitchFamily="18" charset="0"/>
                  </a:rPr>
                  <a:t>Движение описывается в виде таблицы (удобен в периодических процессах)</a:t>
                </a:r>
              </a:p>
              <a:p>
                <a:pPr defTabSz="829452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2900" dirty="0" smtClean="0">
                    <a:solidFill>
                      <a:schemeClr val="tx2">
                        <a:lumMod val="90000"/>
                        <a:lumOff val="1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Georgia" pitchFamily="18" charset="0"/>
                    <a:cs typeface="Times New Roman" pitchFamily="18" charset="0"/>
                  </a:rPr>
                  <a:t>4.Графический способ.</a:t>
                </a:r>
              </a:p>
              <a:p>
                <a:pPr defTabSz="829452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2900" i="1" dirty="0" smtClean="0">
                    <a:solidFill>
                      <a:schemeClr val="tx2">
                        <a:lumMod val="90000"/>
                        <a:lumOff val="10000"/>
                      </a:schemeClr>
                    </a:solidFill>
                    <a:latin typeface="Georgia" pitchFamily="18" charset="0"/>
                    <a:cs typeface="Times New Roman" pitchFamily="18" charset="0"/>
                  </a:rPr>
                  <a:t>Используются графики зависимости двух величин</a:t>
                </a:r>
                <a:r>
                  <a:rPr lang="ru-RU" sz="2900" i="1" dirty="0" smtClean="0">
                    <a:solidFill>
                      <a:schemeClr val="tx2">
                        <a:lumMod val="50000"/>
                      </a:schemeClr>
                    </a:solidFill>
                    <a:latin typeface="Georgia" pitchFamily="18" charset="0"/>
                    <a:cs typeface="Times New Roman" pitchFamily="18" charset="0"/>
                  </a:rPr>
                  <a:t>.</a:t>
                </a:r>
                <a:endParaRPr lang="en-US" sz="2900" i="1" dirty="0" smtClean="0">
                  <a:solidFill>
                    <a:schemeClr val="tx2">
                      <a:lumMod val="50000"/>
                    </a:schemeClr>
                  </a:solidFill>
                  <a:latin typeface="Georgia" pitchFamily="18" charset="0"/>
                  <a:cs typeface="Times New Roman" pitchFamily="18" charset="0"/>
                </a:endParaRPr>
              </a:p>
              <a:p>
                <a:pPr marL="514350" indent="-514350" defTabSz="829452" fontAlgn="base">
                  <a:spcBef>
                    <a:spcPct val="0"/>
                  </a:spcBef>
                  <a:spcAft>
                    <a:spcPct val="0"/>
                  </a:spcAft>
                  <a:buFont typeface="+mj-lt"/>
                  <a:buAutoNum type="arabicPeriod"/>
                </a:pPr>
                <a:endParaRPr lang="ru-RU" sz="2900" dirty="0">
                  <a:solidFill>
                    <a:schemeClr val="tx2">
                      <a:lumMod val="50000"/>
                    </a:schemeClr>
                  </a:solidFill>
                  <a:latin typeface="Georgia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2450" y="685582"/>
                <a:ext cx="8568952" cy="5885344"/>
              </a:xfrm>
              <a:prstGeom prst="rect">
                <a:avLst/>
              </a:prstGeom>
              <a:blipFill rotWithShape="1">
                <a:blip r:embed="rId3"/>
                <a:stretch>
                  <a:fillRect l="-1708" t="-72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2" name="Picture 2" descr=" Основные понятия кинематики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9840" y="-227544"/>
            <a:ext cx="501120" cy="345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670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179512" y="0"/>
            <a:ext cx="878497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Прямолинейное равноускоренное движение</a:t>
            </a: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79313" y="646331"/>
            <a:ext cx="898537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400" i="1" dirty="0">
                <a:solidFill>
                  <a:srgbClr val="FF0000"/>
                </a:solidFill>
                <a:latin typeface="Georgia" pitchFamily="18" charset="0"/>
              </a:rPr>
              <a:t>Равноускоренное движение </a:t>
            </a:r>
            <a:r>
              <a:rPr lang="ru-RU" sz="2400" dirty="0">
                <a:latin typeface="Georgia" pitchFamily="18" charset="0"/>
              </a:rPr>
              <a:t>– это </a:t>
            </a:r>
            <a:r>
              <a:rPr lang="ru-RU" sz="2400" dirty="0" smtClean="0">
                <a:latin typeface="Georgia" pitchFamily="18" charset="0"/>
              </a:rPr>
              <a:t>движение, </a:t>
            </a:r>
            <a:r>
              <a:rPr lang="ru-RU" sz="2400" dirty="0">
                <a:latin typeface="Georgia" pitchFamily="18" charset="0"/>
              </a:rPr>
              <a:t>при котором скорость тела за равные промежутки времени меняется одинаково.</a:t>
            </a:r>
          </a:p>
        </p:txBody>
      </p:sp>
      <p:graphicFrame>
        <p:nvGraphicFramePr>
          <p:cNvPr id="614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0935184"/>
              </p:ext>
            </p:extLst>
          </p:nvPr>
        </p:nvGraphicFramePr>
        <p:xfrm>
          <a:off x="179512" y="3212976"/>
          <a:ext cx="2160587" cy="322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2" name="Формула" r:id="rId3" imgW="698400" imgH="1041120" progId="Equation.3">
                  <p:embed/>
                </p:oleObj>
              </mc:Choice>
              <mc:Fallback>
                <p:oleObj name="Формула" r:id="rId3" imgW="698400" imgH="1041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3212976"/>
                        <a:ext cx="2160587" cy="3221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5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6358045"/>
              </p:ext>
            </p:extLst>
          </p:nvPr>
        </p:nvGraphicFramePr>
        <p:xfrm>
          <a:off x="3348038" y="3240141"/>
          <a:ext cx="2449513" cy="1311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3" name="Формула" r:id="rId5" imgW="901440" imgH="482400" progId="Equation.3">
                  <p:embed/>
                </p:oleObj>
              </mc:Choice>
              <mc:Fallback>
                <p:oleObj name="Формула" r:id="rId5" imgW="90144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3240141"/>
                        <a:ext cx="2449513" cy="1311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57" name="Text Box 17"/>
          <p:cNvSpPr txBox="1">
            <a:spLocks noChangeArrowheads="1"/>
          </p:cNvSpPr>
          <p:nvPr/>
        </p:nvSpPr>
        <p:spPr bwMode="auto">
          <a:xfrm>
            <a:off x="3348038" y="2708275"/>
            <a:ext cx="342423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61458" name="Text Box 18"/>
          <p:cNvSpPr txBox="1">
            <a:spLocks noChangeArrowheads="1"/>
          </p:cNvSpPr>
          <p:nvPr/>
        </p:nvSpPr>
        <p:spPr bwMode="auto">
          <a:xfrm>
            <a:off x="79313" y="1855146"/>
            <a:ext cx="8820471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i="1" dirty="0">
                <a:solidFill>
                  <a:srgbClr val="FF0000"/>
                </a:solidFill>
                <a:latin typeface="Georgia" pitchFamily="18" charset="0"/>
              </a:rPr>
              <a:t>Ускорение – величина, равная отношению изменения скорости к промежутку времени, за которое это изменение произошло.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348038" y="4702846"/>
                <a:ext cx="3600226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4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4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4400" i="1" dirty="0" smtClean="0">
                    <a:solidFill>
                      <a:srgbClr val="FF0000"/>
                    </a:solidFill>
                    <a:latin typeface="Georgia" pitchFamily="18" charset="0"/>
                  </a:rPr>
                  <a:t>= </a:t>
                </a:r>
                <a:r>
                  <a:rPr lang="en-US" sz="4400" i="1" dirty="0" err="1" smtClean="0">
                    <a:solidFill>
                      <a:srgbClr val="FF0000"/>
                    </a:solidFill>
                    <a:latin typeface="Georgia" pitchFamily="18" charset="0"/>
                  </a:rPr>
                  <a:t>const</a:t>
                </a:r>
                <a:endParaRPr lang="ru-RU" sz="4400" i="1" dirty="0">
                  <a:solidFill>
                    <a:srgbClr val="FF0000"/>
                  </a:solidFill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8038" y="4702846"/>
                <a:ext cx="3600226" cy="769441"/>
              </a:xfrm>
              <a:prstGeom prst="rect">
                <a:avLst/>
              </a:prstGeom>
              <a:blipFill rotWithShape="1">
                <a:blip r:embed="rId7"/>
                <a:stretch>
                  <a:fillRect t="-15748" b="-362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910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/>
      <p:bldP spid="61445" grpId="0"/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2213212"/>
              </p:ext>
            </p:extLst>
          </p:nvPr>
        </p:nvGraphicFramePr>
        <p:xfrm>
          <a:off x="335830" y="1147763"/>
          <a:ext cx="2665413" cy="201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43" name="Формула" r:id="rId3" imgW="838080" imgH="634680" progId="Equation.3">
                  <p:embed/>
                </p:oleObj>
              </mc:Choice>
              <mc:Fallback>
                <p:oleObj name="Формула" r:id="rId3" imgW="838080" imgH="634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830" y="1147763"/>
                        <a:ext cx="2665413" cy="201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4" name="Object 12"/>
          <p:cNvGraphicFramePr>
            <a:graphicFrameLocks noChangeAspect="1"/>
          </p:cNvGraphicFramePr>
          <p:nvPr/>
        </p:nvGraphicFramePr>
        <p:xfrm>
          <a:off x="4740275" y="1274763"/>
          <a:ext cx="50800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44" name="Формула" r:id="rId5" imgW="177480" imgH="228600" progId="Equation.3">
                  <p:embed/>
                </p:oleObj>
              </mc:Choice>
              <mc:Fallback>
                <p:oleObj name="Формула" r:id="rId5" imgW="1774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0275" y="1274763"/>
                        <a:ext cx="508000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4546" name="Group 34"/>
          <p:cNvGrpSpPr>
            <a:grpSpLocks/>
          </p:cNvGrpSpPr>
          <p:nvPr/>
        </p:nvGrpSpPr>
        <p:grpSpPr bwMode="auto">
          <a:xfrm>
            <a:off x="4435475" y="1700213"/>
            <a:ext cx="4192588" cy="2978150"/>
            <a:chOff x="2794" y="1071"/>
            <a:chExt cx="2641" cy="1876"/>
          </a:xfrm>
        </p:grpSpPr>
        <p:sp>
          <p:nvSpPr>
            <p:cNvPr id="64519" name="Line 7"/>
            <p:cNvSpPr>
              <a:spLocks noChangeShapeType="1"/>
            </p:cNvSpPr>
            <p:nvPr/>
          </p:nvSpPr>
          <p:spPr bwMode="auto">
            <a:xfrm flipH="1" flipV="1">
              <a:off x="3288" y="1097"/>
              <a:ext cx="16" cy="179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4520" name="Line 8"/>
            <p:cNvSpPr>
              <a:spLocks noChangeShapeType="1"/>
            </p:cNvSpPr>
            <p:nvPr/>
          </p:nvSpPr>
          <p:spPr bwMode="auto">
            <a:xfrm>
              <a:off x="3288" y="2387"/>
              <a:ext cx="214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4521" name="Line 9"/>
            <p:cNvSpPr>
              <a:spLocks noChangeShapeType="1"/>
            </p:cNvSpPr>
            <p:nvPr/>
          </p:nvSpPr>
          <p:spPr bwMode="auto">
            <a:xfrm flipV="1">
              <a:off x="3288" y="1306"/>
              <a:ext cx="1849" cy="79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4522" name="Text Box 10"/>
            <p:cNvSpPr txBox="1">
              <a:spLocks noChangeArrowheads="1"/>
            </p:cNvSpPr>
            <p:nvPr/>
          </p:nvSpPr>
          <p:spPr bwMode="auto">
            <a:xfrm>
              <a:off x="3031" y="2345"/>
              <a:ext cx="2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0</a:t>
              </a:r>
              <a:endParaRPr lang="ru-RU" sz="2400" b="1">
                <a:latin typeface="Arial" charset="0"/>
              </a:endParaRPr>
            </a:p>
          </p:txBody>
        </p:sp>
        <p:sp>
          <p:nvSpPr>
            <p:cNvPr id="64523" name="Text Box 11"/>
            <p:cNvSpPr txBox="1">
              <a:spLocks noChangeArrowheads="1"/>
            </p:cNvSpPr>
            <p:nvPr/>
          </p:nvSpPr>
          <p:spPr bwMode="auto">
            <a:xfrm>
              <a:off x="5196" y="2440"/>
              <a:ext cx="1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t</a:t>
              </a:r>
              <a:endParaRPr lang="ru-RU" sz="2400" b="1">
                <a:latin typeface="Arial" charset="0"/>
              </a:endParaRPr>
            </a:p>
          </p:txBody>
        </p:sp>
        <p:graphicFrame>
          <p:nvGraphicFramePr>
            <p:cNvPr id="64525" name="Object 13"/>
            <p:cNvGraphicFramePr>
              <a:graphicFrameLocks noChangeAspect="1"/>
            </p:cNvGraphicFramePr>
            <p:nvPr/>
          </p:nvGraphicFramePr>
          <p:xfrm>
            <a:off x="2835" y="1933"/>
            <a:ext cx="468" cy="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345" name="Формула" r:id="rId7" imgW="253800" imgH="228600" progId="Equation.3">
                    <p:embed/>
                  </p:oleObj>
                </mc:Choice>
                <mc:Fallback>
                  <p:oleObj name="Формула" r:id="rId7" imgW="2538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35" y="1933"/>
                          <a:ext cx="468" cy="3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4526" name="Line 14"/>
            <p:cNvSpPr>
              <a:spLocks noChangeShapeType="1"/>
            </p:cNvSpPr>
            <p:nvPr/>
          </p:nvSpPr>
          <p:spPr bwMode="auto">
            <a:xfrm>
              <a:off x="3304" y="1438"/>
              <a:ext cx="861" cy="1406"/>
            </a:xfrm>
            <a:prstGeom prst="line">
              <a:avLst/>
            </a:prstGeom>
            <a:noFill/>
            <a:ln w="38100">
              <a:solidFill>
                <a:srgbClr val="A8007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64527" name="Object 15"/>
            <p:cNvGraphicFramePr>
              <a:graphicFrameLocks noChangeAspect="1"/>
            </p:cNvGraphicFramePr>
            <p:nvPr/>
          </p:nvGraphicFramePr>
          <p:xfrm>
            <a:off x="2794" y="1257"/>
            <a:ext cx="491" cy="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346" name="Формула" r:id="rId9" imgW="266400" imgH="228600" progId="Equation.3">
                    <p:embed/>
                  </p:oleObj>
                </mc:Choice>
                <mc:Fallback>
                  <p:oleObj name="Формула" r:id="rId9" imgW="2664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94" y="1257"/>
                          <a:ext cx="491" cy="3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4528" name="Text Box 16"/>
            <p:cNvSpPr txBox="1">
              <a:spLocks noChangeArrowheads="1"/>
            </p:cNvSpPr>
            <p:nvPr/>
          </p:nvSpPr>
          <p:spPr bwMode="auto">
            <a:xfrm>
              <a:off x="4876" y="1071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64529" name="Text Box 17"/>
            <p:cNvSpPr txBox="1">
              <a:spLocks noChangeArrowheads="1"/>
            </p:cNvSpPr>
            <p:nvPr/>
          </p:nvSpPr>
          <p:spPr bwMode="auto">
            <a:xfrm>
              <a:off x="3923" y="2659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>
                  <a:solidFill>
                    <a:srgbClr val="A80070"/>
                  </a:solidFill>
                </a:rPr>
                <a:t>2</a:t>
              </a:r>
            </a:p>
          </p:txBody>
        </p:sp>
      </p:grpSp>
      <p:graphicFrame>
        <p:nvGraphicFramePr>
          <p:cNvPr id="64530" name="Object 18"/>
          <p:cNvGraphicFramePr>
            <a:graphicFrameLocks noChangeAspect="1"/>
          </p:cNvGraphicFramePr>
          <p:nvPr/>
        </p:nvGraphicFramePr>
        <p:xfrm>
          <a:off x="5429250" y="4724400"/>
          <a:ext cx="1811338" cy="198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47" name="Формула" r:id="rId11" imgW="647640" imgH="711000" progId="Equation.3">
                  <p:embed/>
                </p:oleObj>
              </mc:Choice>
              <mc:Fallback>
                <p:oleObj name="Формула" r:id="rId11" imgW="647640" imgH="71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0" y="4724400"/>
                        <a:ext cx="1811338" cy="198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4545" name="Group 33"/>
          <p:cNvGrpSpPr>
            <a:grpSpLocks/>
          </p:cNvGrpSpPr>
          <p:nvPr/>
        </p:nvGrpSpPr>
        <p:grpSpPr bwMode="auto">
          <a:xfrm>
            <a:off x="468313" y="4221163"/>
            <a:ext cx="4032250" cy="1825625"/>
            <a:chOff x="295" y="2659"/>
            <a:chExt cx="2540" cy="1150"/>
          </a:xfrm>
        </p:grpSpPr>
        <p:sp>
          <p:nvSpPr>
            <p:cNvPr id="64531" name="Line 19"/>
            <p:cNvSpPr>
              <a:spLocks noChangeShapeType="1"/>
            </p:cNvSpPr>
            <p:nvPr/>
          </p:nvSpPr>
          <p:spPr bwMode="auto">
            <a:xfrm>
              <a:off x="295" y="3521"/>
              <a:ext cx="25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4532" name="Text Box 20"/>
            <p:cNvSpPr txBox="1">
              <a:spLocks noChangeArrowheads="1"/>
            </p:cNvSpPr>
            <p:nvPr/>
          </p:nvSpPr>
          <p:spPr bwMode="auto">
            <a:xfrm>
              <a:off x="2608" y="3521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/>
                <a:t>х</a:t>
              </a:r>
            </a:p>
          </p:txBody>
        </p:sp>
        <p:sp>
          <p:nvSpPr>
            <p:cNvPr id="64533" name="Oval 21"/>
            <p:cNvSpPr>
              <a:spLocks noChangeArrowheads="1"/>
            </p:cNvSpPr>
            <p:nvPr/>
          </p:nvSpPr>
          <p:spPr bwMode="auto">
            <a:xfrm>
              <a:off x="703" y="3022"/>
              <a:ext cx="91" cy="90"/>
            </a:xfrm>
            <a:prstGeom prst="ellipse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4534" name="Oval 22"/>
            <p:cNvSpPr>
              <a:spLocks noChangeArrowheads="1"/>
            </p:cNvSpPr>
            <p:nvPr/>
          </p:nvSpPr>
          <p:spPr bwMode="auto">
            <a:xfrm>
              <a:off x="1927" y="3248"/>
              <a:ext cx="91" cy="90"/>
            </a:xfrm>
            <a:prstGeom prst="ellipse">
              <a:avLst/>
            </a:prstGeom>
            <a:solidFill>
              <a:srgbClr val="A8007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4535" name="Rectangle 23"/>
            <p:cNvSpPr>
              <a:spLocks noChangeArrowheads="1"/>
            </p:cNvSpPr>
            <p:nvPr/>
          </p:nvSpPr>
          <p:spPr bwMode="auto">
            <a:xfrm>
              <a:off x="657" y="2750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>
                  <a:solidFill>
                    <a:srgbClr val="FF0066"/>
                  </a:solidFill>
                </a:rPr>
                <a:t>1</a:t>
              </a:r>
            </a:p>
          </p:txBody>
        </p:sp>
        <p:sp>
          <p:nvSpPr>
            <p:cNvPr id="64536" name="Text Box 24"/>
            <p:cNvSpPr txBox="1">
              <a:spLocks noChangeArrowheads="1"/>
            </p:cNvSpPr>
            <p:nvPr/>
          </p:nvSpPr>
          <p:spPr bwMode="auto">
            <a:xfrm>
              <a:off x="1882" y="2976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>
                  <a:solidFill>
                    <a:srgbClr val="A80070"/>
                  </a:solidFill>
                </a:rPr>
                <a:t>2</a:t>
              </a:r>
            </a:p>
          </p:txBody>
        </p:sp>
        <p:sp>
          <p:nvSpPr>
            <p:cNvPr id="64537" name="Line 25"/>
            <p:cNvSpPr>
              <a:spLocks noChangeShapeType="1"/>
            </p:cNvSpPr>
            <p:nvPr/>
          </p:nvSpPr>
          <p:spPr bwMode="auto">
            <a:xfrm>
              <a:off x="748" y="3067"/>
              <a:ext cx="454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4538" name="Line 26"/>
            <p:cNvSpPr>
              <a:spLocks noChangeShapeType="1"/>
            </p:cNvSpPr>
            <p:nvPr/>
          </p:nvSpPr>
          <p:spPr bwMode="auto">
            <a:xfrm>
              <a:off x="1973" y="3294"/>
              <a:ext cx="726" cy="0"/>
            </a:xfrm>
            <a:prstGeom prst="line">
              <a:avLst/>
            </a:prstGeom>
            <a:noFill/>
            <a:ln w="38100">
              <a:solidFill>
                <a:srgbClr val="A8007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64539" name="Object 27"/>
            <p:cNvGraphicFramePr>
              <a:graphicFrameLocks noChangeAspect="1"/>
            </p:cNvGraphicFramePr>
            <p:nvPr/>
          </p:nvGraphicFramePr>
          <p:xfrm>
            <a:off x="2291" y="2931"/>
            <a:ext cx="398" cy="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348" name="Формула" r:id="rId13" imgW="215640" imgH="228600" progId="Equation.3">
                    <p:embed/>
                  </p:oleObj>
                </mc:Choice>
                <mc:Fallback>
                  <p:oleObj name="Формула" r:id="rId13" imgW="21564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91" y="2931"/>
                          <a:ext cx="398" cy="3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4540" name="Object 28"/>
            <p:cNvGraphicFramePr>
              <a:graphicFrameLocks noChangeAspect="1"/>
            </p:cNvGraphicFramePr>
            <p:nvPr/>
          </p:nvGraphicFramePr>
          <p:xfrm>
            <a:off x="885" y="2659"/>
            <a:ext cx="375" cy="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349" name="Формула" r:id="rId15" imgW="203040" imgH="228600" progId="Equation.3">
                    <p:embed/>
                  </p:oleObj>
                </mc:Choice>
                <mc:Fallback>
                  <p:oleObj name="Формула" r:id="rId15" imgW="20304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5" y="2659"/>
                          <a:ext cx="375" cy="3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4542" name="Line 30"/>
            <p:cNvSpPr>
              <a:spLocks noChangeShapeType="1"/>
            </p:cNvSpPr>
            <p:nvPr/>
          </p:nvSpPr>
          <p:spPr bwMode="auto">
            <a:xfrm flipH="1">
              <a:off x="1474" y="3294"/>
              <a:ext cx="499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4541" name="Line 29"/>
            <p:cNvSpPr>
              <a:spLocks noChangeShapeType="1"/>
            </p:cNvSpPr>
            <p:nvPr/>
          </p:nvSpPr>
          <p:spPr bwMode="auto">
            <a:xfrm>
              <a:off x="748" y="3067"/>
              <a:ext cx="27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64543" name="Object 31"/>
            <p:cNvGraphicFramePr>
              <a:graphicFrameLocks noChangeAspect="1"/>
            </p:cNvGraphicFramePr>
            <p:nvPr/>
          </p:nvGraphicFramePr>
          <p:xfrm>
            <a:off x="793" y="3067"/>
            <a:ext cx="224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350" name="Формула" r:id="rId17" imgW="152280" imgH="215640" progId="Equation.3">
                    <p:embed/>
                  </p:oleObj>
                </mc:Choice>
                <mc:Fallback>
                  <p:oleObj name="Формула" r:id="rId17" imgW="15228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3" y="3067"/>
                          <a:ext cx="224" cy="3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4544" name="Object 32"/>
            <p:cNvGraphicFramePr>
              <a:graphicFrameLocks noChangeAspect="1"/>
            </p:cNvGraphicFramePr>
            <p:nvPr/>
          </p:nvGraphicFramePr>
          <p:xfrm>
            <a:off x="1519" y="2976"/>
            <a:ext cx="262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351" name="Формула" r:id="rId19" imgW="177480" imgH="215640" progId="Equation.3">
                    <p:embed/>
                  </p:oleObj>
                </mc:Choice>
                <mc:Fallback>
                  <p:oleObj name="Формула" r:id="rId19" imgW="17748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19" y="2976"/>
                          <a:ext cx="262" cy="3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3" name="Text Box 4"/>
          <p:cNvSpPr txBox="1">
            <a:spLocks noChangeArrowheads="1"/>
          </p:cNvSpPr>
          <p:nvPr/>
        </p:nvSpPr>
        <p:spPr bwMode="auto">
          <a:xfrm>
            <a:off x="179512" y="0"/>
            <a:ext cx="878497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Прямолинейное равноускоренное движение</a:t>
            </a:r>
          </a:p>
        </p:txBody>
      </p:sp>
    </p:spTree>
    <p:extLst>
      <p:ext uri="{BB962C8B-B14F-4D97-AF65-F5344CB8AC3E}">
        <p14:creationId xmlns:p14="http://schemas.microsoft.com/office/powerpoint/2010/main" val="479563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4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488" name="Group 24"/>
          <p:cNvGrpSpPr>
            <a:grpSpLocks/>
          </p:cNvGrpSpPr>
          <p:nvPr/>
        </p:nvGrpSpPr>
        <p:grpSpPr bwMode="auto">
          <a:xfrm>
            <a:off x="92075" y="355819"/>
            <a:ext cx="4248150" cy="4489450"/>
            <a:chOff x="204" y="935"/>
            <a:chExt cx="2676" cy="2828"/>
          </a:xfrm>
        </p:grpSpPr>
        <p:grpSp>
          <p:nvGrpSpPr>
            <p:cNvPr id="62478" name="Group 14"/>
            <p:cNvGrpSpPr>
              <a:grpSpLocks/>
            </p:cNvGrpSpPr>
            <p:nvPr/>
          </p:nvGrpSpPr>
          <p:grpSpPr bwMode="auto">
            <a:xfrm>
              <a:off x="612" y="1706"/>
              <a:ext cx="1814" cy="1769"/>
              <a:chOff x="2880" y="1706"/>
              <a:chExt cx="1814" cy="1769"/>
            </a:xfrm>
          </p:grpSpPr>
          <p:sp>
            <p:nvSpPr>
              <p:cNvPr id="62476" name="AutoShape 12" descr="Широкий диагональный 1"/>
              <p:cNvSpPr>
                <a:spLocks noChangeArrowheads="1"/>
              </p:cNvSpPr>
              <p:nvPr/>
            </p:nvSpPr>
            <p:spPr bwMode="auto">
              <a:xfrm rot="16200000">
                <a:off x="3106" y="1480"/>
                <a:ext cx="1361" cy="1814"/>
              </a:xfrm>
              <a:prstGeom prst="rtTriangle">
                <a:avLst/>
              </a:prstGeom>
              <a:pattFill prst="wdDnDiag">
                <a:fgClr>
                  <a:schemeClr val="folHlink"/>
                </a:fgClr>
                <a:bgClr>
                  <a:srgbClr val="FFFFDB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477" name="Rectangle 13" descr="Широкий диагональный 1"/>
              <p:cNvSpPr>
                <a:spLocks noChangeArrowheads="1"/>
              </p:cNvSpPr>
              <p:nvPr/>
            </p:nvSpPr>
            <p:spPr bwMode="auto">
              <a:xfrm>
                <a:off x="2880" y="3067"/>
                <a:ext cx="1814" cy="408"/>
              </a:xfrm>
              <a:prstGeom prst="rect">
                <a:avLst/>
              </a:prstGeom>
              <a:pattFill prst="wdDnDiag">
                <a:fgClr>
                  <a:schemeClr val="folHlink"/>
                </a:fgClr>
                <a:bgClr>
                  <a:srgbClr val="FFFFDB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62469" name="Line 5"/>
            <p:cNvSpPr>
              <a:spLocks noChangeShapeType="1"/>
            </p:cNvSpPr>
            <p:nvPr/>
          </p:nvSpPr>
          <p:spPr bwMode="auto">
            <a:xfrm flipV="1">
              <a:off x="612" y="1253"/>
              <a:ext cx="0" cy="222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470" name="Line 6"/>
            <p:cNvSpPr>
              <a:spLocks noChangeShapeType="1"/>
            </p:cNvSpPr>
            <p:nvPr/>
          </p:nvSpPr>
          <p:spPr bwMode="auto">
            <a:xfrm>
              <a:off x="612" y="3475"/>
              <a:ext cx="22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471" name="Line 7"/>
            <p:cNvSpPr>
              <a:spLocks noChangeShapeType="1"/>
            </p:cNvSpPr>
            <p:nvPr/>
          </p:nvSpPr>
          <p:spPr bwMode="auto">
            <a:xfrm flipV="1">
              <a:off x="612" y="1480"/>
              <a:ext cx="2087" cy="158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472" name="Line 8"/>
            <p:cNvSpPr>
              <a:spLocks noChangeShapeType="1"/>
            </p:cNvSpPr>
            <p:nvPr/>
          </p:nvSpPr>
          <p:spPr bwMode="auto">
            <a:xfrm>
              <a:off x="2426" y="1706"/>
              <a:ext cx="0" cy="17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473" name="Line 9"/>
            <p:cNvSpPr>
              <a:spLocks noChangeShapeType="1"/>
            </p:cNvSpPr>
            <p:nvPr/>
          </p:nvSpPr>
          <p:spPr bwMode="auto">
            <a:xfrm>
              <a:off x="612" y="1706"/>
              <a:ext cx="181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62479" name="Object 15"/>
            <p:cNvGraphicFramePr>
              <a:graphicFrameLocks noChangeAspect="1"/>
            </p:cNvGraphicFramePr>
            <p:nvPr/>
          </p:nvGraphicFramePr>
          <p:xfrm>
            <a:off x="249" y="935"/>
            <a:ext cx="353" cy="4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48" name="Формула" r:id="rId3" imgW="177480" imgH="228600" progId="Equation.3">
                    <p:embed/>
                  </p:oleObj>
                </mc:Choice>
                <mc:Fallback>
                  <p:oleObj name="Формула" r:id="rId3" imgW="17748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" y="935"/>
                          <a:ext cx="353" cy="4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2480" name="Object 16"/>
            <p:cNvGraphicFramePr>
              <a:graphicFrameLocks noChangeAspect="1"/>
            </p:cNvGraphicFramePr>
            <p:nvPr/>
          </p:nvGraphicFramePr>
          <p:xfrm>
            <a:off x="284" y="1525"/>
            <a:ext cx="318" cy="4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49" name="Формула" r:id="rId5" imgW="177480" imgH="228600" progId="Equation.3">
                    <p:embed/>
                  </p:oleObj>
                </mc:Choice>
                <mc:Fallback>
                  <p:oleObj name="Формула" r:id="rId5" imgW="17748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4" y="1525"/>
                          <a:ext cx="318" cy="4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2481" name="Object 17"/>
            <p:cNvGraphicFramePr>
              <a:graphicFrameLocks noChangeAspect="1"/>
            </p:cNvGraphicFramePr>
            <p:nvPr/>
          </p:nvGraphicFramePr>
          <p:xfrm>
            <a:off x="204" y="2886"/>
            <a:ext cx="407" cy="4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50" name="Формула" r:id="rId7" imgW="228600" imgH="228600" progId="Equation.3">
                    <p:embed/>
                  </p:oleObj>
                </mc:Choice>
                <mc:Fallback>
                  <p:oleObj name="Формула" r:id="rId7" imgW="2286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4" y="2886"/>
                          <a:ext cx="407" cy="4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482" name="Text Box 18"/>
            <p:cNvSpPr txBox="1">
              <a:spLocks noChangeArrowheads="1"/>
            </p:cNvSpPr>
            <p:nvPr/>
          </p:nvSpPr>
          <p:spPr bwMode="auto">
            <a:xfrm>
              <a:off x="2336" y="3475"/>
              <a:ext cx="1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t</a:t>
              </a:r>
              <a:endParaRPr lang="ru-RU" sz="2400" b="1"/>
            </a:p>
          </p:txBody>
        </p:sp>
        <p:sp>
          <p:nvSpPr>
            <p:cNvPr id="62483" name="Text Box 19"/>
            <p:cNvSpPr txBox="1">
              <a:spLocks noChangeArrowheads="1"/>
            </p:cNvSpPr>
            <p:nvPr/>
          </p:nvSpPr>
          <p:spPr bwMode="auto">
            <a:xfrm>
              <a:off x="2603" y="3107"/>
              <a:ext cx="19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 dirty="0"/>
                <a:t>t</a:t>
              </a:r>
              <a:endParaRPr lang="ru-RU" sz="2800" b="1" dirty="0"/>
            </a:p>
          </p:txBody>
        </p:sp>
        <p:sp>
          <p:nvSpPr>
            <p:cNvPr id="62484" name="Text Box 20"/>
            <p:cNvSpPr txBox="1">
              <a:spLocks noChangeArrowheads="1"/>
            </p:cNvSpPr>
            <p:nvPr/>
          </p:nvSpPr>
          <p:spPr bwMode="auto">
            <a:xfrm>
              <a:off x="521" y="3475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0</a:t>
              </a:r>
              <a:endParaRPr lang="ru-RU" sz="2400" b="1">
                <a:latin typeface="Arial" charset="0"/>
              </a:endParaRPr>
            </a:p>
          </p:txBody>
        </p:sp>
        <p:sp>
          <p:nvSpPr>
            <p:cNvPr id="62485" name="Text Box 21"/>
            <p:cNvSpPr txBox="1">
              <a:spLocks noChangeArrowheads="1"/>
            </p:cNvSpPr>
            <p:nvPr/>
          </p:nvSpPr>
          <p:spPr bwMode="auto">
            <a:xfrm>
              <a:off x="1565" y="2614"/>
              <a:ext cx="41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000" b="1" dirty="0" err="1">
                  <a:solidFill>
                    <a:srgbClr val="FF0066"/>
                  </a:solidFill>
                  <a:latin typeface="Arial" charset="0"/>
                </a:rPr>
                <a:t>S</a:t>
              </a:r>
              <a:r>
                <a:rPr lang="en-US" sz="2000" b="1" dirty="0" err="1">
                  <a:solidFill>
                    <a:srgbClr val="FF0066"/>
                  </a:solidFill>
                  <a:latin typeface="Arial" charset="0"/>
                </a:rPr>
                <a:t>x</a:t>
              </a:r>
              <a:endParaRPr lang="ru-RU" sz="2000" b="1" dirty="0">
                <a:solidFill>
                  <a:srgbClr val="FF0066"/>
                </a:solidFill>
                <a:latin typeface="Arial" charset="0"/>
              </a:endParaRPr>
            </a:p>
          </p:txBody>
        </p:sp>
      </p:grpSp>
      <p:graphicFrame>
        <p:nvGraphicFramePr>
          <p:cNvPr id="6248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0495405"/>
              </p:ext>
            </p:extLst>
          </p:nvPr>
        </p:nvGraphicFramePr>
        <p:xfrm>
          <a:off x="395536" y="4647625"/>
          <a:ext cx="2951162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51" name="Формула" r:id="rId9" imgW="965160" imgH="634680" progId="Equation.3">
                  <p:embed/>
                </p:oleObj>
              </mc:Choice>
              <mc:Fallback>
                <p:oleObj name="Формула" r:id="rId9" imgW="965160" imgH="634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4647625"/>
                        <a:ext cx="2951162" cy="194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8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005404"/>
              </p:ext>
            </p:extLst>
          </p:nvPr>
        </p:nvGraphicFramePr>
        <p:xfrm>
          <a:off x="4788024" y="881139"/>
          <a:ext cx="3851275" cy="2370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52" name="Формула" r:id="rId11" imgW="1320480" imgH="812520" progId="Equation.3">
                  <p:embed/>
                </p:oleObj>
              </mc:Choice>
              <mc:Fallback>
                <p:oleObj name="Формула" r:id="rId11" imgW="1320480" imgH="8125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881139"/>
                        <a:ext cx="3851275" cy="2370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179512" y="0"/>
            <a:ext cx="878497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Прямолинейное равноускоренное движение</a:t>
            </a: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6114869"/>
              </p:ext>
            </p:extLst>
          </p:nvPr>
        </p:nvGraphicFramePr>
        <p:xfrm>
          <a:off x="5010150" y="3392488"/>
          <a:ext cx="2147888" cy="1281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53" name="Формула" r:id="rId13" imgW="723600" imgH="431640" progId="Equation.3">
                  <p:embed/>
                </p:oleObj>
              </mc:Choice>
              <mc:Fallback>
                <p:oleObj name="Формула" r:id="rId13" imgW="723600" imgH="431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150" y="3392488"/>
                        <a:ext cx="2147888" cy="1281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8510423"/>
              </p:ext>
            </p:extLst>
          </p:nvPr>
        </p:nvGraphicFramePr>
        <p:xfrm>
          <a:off x="4427984" y="4385835"/>
          <a:ext cx="4346575" cy="1182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54" name="Формула" r:id="rId15" imgW="1587240" imgH="431640" progId="Equation.3">
                  <p:embed/>
                </p:oleObj>
              </mc:Choice>
              <mc:Fallback>
                <p:oleObj name="Формула" r:id="rId15" imgW="1587240" imgH="4316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4385835"/>
                        <a:ext cx="4346575" cy="1182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6839820"/>
              </p:ext>
            </p:extLst>
          </p:nvPr>
        </p:nvGraphicFramePr>
        <p:xfrm>
          <a:off x="4268788" y="5517232"/>
          <a:ext cx="2305050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55" name="Формула" r:id="rId17" imgW="850531" imgH="418918" progId="Equation.3">
                  <p:embed/>
                </p:oleObj>
              </mc:Choice>
              <mc:Fallback>
                <p:oleObj name="Формула" r:id="rId17" imgW="850531" imgH="418918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8788" y="5517232"/>
                        <a:ext cx="2305050" cy="1136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595313" y="5949280"/>
            <a:ext cx="2536527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860032" y="3372068"/>
            <a:ext cx="2536527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340225" y="6669360"/>
            <a:ext cx="2536527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16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2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50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7898429"/>
              </p:ext>
            </p:extLst>
          </p:nvPr>
        </p:nvGraphicFramePr>
        <p:xfrm>
          <a:off x="4067944" y="836712"/>
          <a:ext cx="2851150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4" name="Формула" r:id="rId3" imgW="977760" imgH="419040" progId="Equation.3">
                  <p:embed/>
                </p:oleObj>
              </mc:Choice>
              <mc:Fallback>
                <p:oleObj name="Формула" r:id="rId3" imgW="9777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836712"/>
                        <a:ext cx="2851150" cy="122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674040"/>
              </p:ext>
            </p:extLst>
          </p:nvPr>
        </p:nvGraphicFramePr>
        <p:xfrm>
          <a:off x="4084638" y="2205038"/>
          <a:ext cx="3406775" cy="185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5" name="Формула" r:id="rId5" imgW="1168200" imgH="634680" progId="Equation.3">
                  <p:embed/>
                </p:oleObj>
              </mc:Choice>
              <mc:Fallback>
                <p:oleObj name="Формула" r:id="rId5" imgW="1168200" imgH="634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4638" y="2205038"/>
                        <a:ext cx="3406775" cy="1852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179512" y="0"/>
            <a:ext cx="878497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Прямолинейное равноускоренное движение</a:t>
            </a:r>
          </a:p>
        </p:txBody>
      </p:sp>
      <p:cxnSp>
        <p:nvCxnSpPr>
          <p:cNvPr id="3" name="Прямая со стрелкой 2"/>
          <p:cNvCxnSpPr/>
          <p:nvPr/>
        </p:nvCxnSpPr>
        <p:spPr>
          <a:xfrm flipV="1">
            <a:off x="395536" y="890317"/>
            <a:ext cx="0" cy="32620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067944" y="4221088"/>
            <a:ext cx="352839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179512" y="3933056"/>
            <a:ext cx="265591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39552" y="586258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/>
              <a:t>x</a:t>
            </a:r>
            <a:endParaRPr lang="ru-RU" sz="3200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2547392" y="3933056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/>
              <a:t>t</a:t>
            </a:r>
            <a:endParaRPr lang="ru-RU" sz="32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0" y="3933056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/>
              <a:t>0</a:t>
            </a:r>
            <a:endParaRPr lang="ru-RU" sz="3200" i="1" dirty="0"/>
          </a:p>
        </p:txBody>
      </p:sp>
      <p:sp>
        <p:nvSpPr>
          <p:cNvPr id="9" name="Дуга 8"/>
          <p:cNvSpPr/>
          <p:nvPr/>
        </p:nvSpPr>
        <p:spPr>
          <a:xfrm rot="5400000">
            <a:off x="-1490364" y="130324"/>
            <a:ext cx="3771800" cy="2736304"/>
          </a:xfrm>
          <a:prstGeom prst="arc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-207639" y="2924944"/>
                <a:ext cx="7837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ru-RU" sz="2800" dirty="0"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07639" y="2924944"/>
                <a:ext cx="783703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757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7" grpId="0"/>
      <p:bldP spid="20" grpId="0"/>
      <p:bldP spid="21" grpId="0"/>
      <p:bldP spid="9" grpId="0" animBg="1"/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5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9862832"/>
              </p:ext>
            </p:extLst>
          </p:nvPr>
        </p:nvGraphicFramePr>
        <p:xfrm>
          <a:off x="4860032" y="1916832"/>
          <a:ext cx="2851150" cy="12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3" name="Формула" r:id="rId3" imgW="977760" imgH="419040" progId="Equation.3">
                  <p:embed/>
                </p:oleObj>
              </mc:Choice>
              <mc:Fallback>
                <p:oleObj name="Формула" r:id="rId3" imgW="9777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1916832"/>
                        <a:ext cx="2851150" cy="1222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2222579"/>
              </p:ext>
            </p:extLst>
          </p:nvPr>
        </p:nvGraphicFramePr>
        <p:xfrm>
          <a:off x="4932040" y="764704"/>
          <a:ext cx="2305050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4" name="Формула" r:id="rId5" imgW="850680" imgH="419040" progId="Equation.3">
                  <p:embed/>
                </p:oleObj>
              </mc:Choice>
              <mc:Fallback>
                <p:oleObj name="Формула" r:id="rId5" imgW="8506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764704"/>
                        <a:ext cx="2305050" cy="1136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0310078"/>
              </p:ext>
            </p:extLst>
          </p:nvPr>
        </p:nvGraphicFramePr>
        <p:xfrm>
          <a:off x="5004048" y="3140968"/>
          <a:ext cx="2643188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5" name="Формула" r:id="rId7" imgW="965160" imgH="393480" progId="Equation.3">
                  <p:embed/>
                </p:oleObj>
              </mc:Choice>
              <mc:Fallback>
                <p:oleObj name="Формула" r:id="rId7" imgW="9651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3140968"/>
                        <a:ext cx="2643188" cy="1077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79512" y="0"/>
            <a:ext cx="878497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Прямолинейное равноускоренное движение</a:t>
            </a: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0985843"/>
              </p:ext>
            </p:extLst>
          </p:nvPr>
        </p:nvGraphicFramePr>
        <p:xfrm>
          <a:off x="1187624" y="4869160"/>
          <a:ext cx="4896544" cy="17374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6" name="Формула" r:id="rId9" imgW="1180800" imgH="419040" progId="Equation.3">
                  <p:embed/>
                </p:oleObj>
              </mc:Choice>
              <mc:Fallback>
                <p:oleObj name="Формула" r:id="rId9" imgW="118080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87624" y="4869160"/>
                        <a:ext cx="4896544" cy="17374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361353"/>
              </p:ext>
            </p:extLst>
          </p:nvPr>
        </p:nvGraphicFramePr>
        <p:xfrm>
          <a:off x="179512" y="908720"/>
          <a:ext cx="2665413" cy="201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7" name="Формула" r:id="rId11" imgW="837836" imgH="634725" progId="Equation.3">
                  <p:embed/>
                </p:oleObj>
              </mc:Choice>
              <mc:Fallback>
                <p:oleObj name="Формула" r:id="rId11" imgW="837836" imgH="6347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908720"/>
                        <a:ext cx="2665413" cy="201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9072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49381"/>
            <a:ext cx="8964488" cy="490066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Georgia" pitchFamily="18" charset="0"/>
              </a:rPr>
              <a:t>Определение положения тела в пространстве</a:t>
            </a:r>
            <a:endParaRPr lang="ru-RU" sz="3200" dirty="0">
              <a:solidFill>
                <a:schemeClr val="tx2">
                  <a:lumMod val="90000"/>
                  <a:lumOff val="10000"/>
                </a:schemeClr>
              </a:solidFill>
              <a:latin typeface="Georgia" pitchFamily="18" charset="0"/>
            </a:endParaRPr>
          </a:p>
        </p:txBody>
      </p:sp>
      <p:pic>
        <p:nvPicPr>
          <p:cNvPr id="6148" name="Picture 4" descr="http://worldartsme.com/?module=images&amp;act=download&amp;url=aircraft-line-drawing-clipart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235" y="2809150"/>
            <a:ext cx="1054555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Блок-схема: данные 6"/>
          <p:cNvSpPr/>
          <p:nvPr/>
        </p:nvSpPr>
        <p:spPr>
          <a:xfrm>
            <a:off x="391554" y="3969945"/>
            <a:ext cx="8352928" cy="2499351"/>
          </a:xfrm>
          <a:prstGeom prst="flowChartInputOutput">
            <a:avLst/>
          </a:prstGeom>
          <a:solidFill>
            <a:srgbClr val="E2DEDA"/>
          </a:solidFill>
          <a:ln>
            <a:solidFill>
              <a:srgbClr val="E2DE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299347" y="4717964"/>
            <a:ext cx="5657029" cy="718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2245341" y="4182825"/>
            <a:ext cx="180020" cy="5423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ручное управление 12"/>
          <p:cNvSpPr/>
          <p:nvPr/>
        </p:nvSpPr>
        <p:spPr>
          <a:xfrm>
            <a:off x="2119327" y="3939836"/>
            <a:ext cx="432048" cy="216024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119327" y="4725144"/>
            <a:ext cx="432048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лок-схема: внутренняя память 14"/>
          <p:cNvSpPr/>
          <p:nvPr/>
        </p:nvSpPr>
        <p:spPr>
          <a:xfrm>
            <a:off x="2295926" y="4198243"/>
            <a:ext cx="72008" cy="396044"/>
          </a:xfrm>
          <a:prstGeom prst="flowChartInternal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 стрелкой 20"/>
          <p:cNvCxnSpPr/>
          <p:nvPr/>
        </p:nvCxnSpPr>
        <p:spPr>
          <a:xfrm flipH="1">
            <a:off x="1187624" y="4750943"/>
            <a:ext cx="1132908" cy="1774401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 flipV="1">
            <a:off x="2338949" y="1599943"/>
            <a:ext cx="26386" cy="316955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57389" y="5879013"/>
            <a:ext cx="64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y</a:t>
            </a:r>
            <a:endParaRPr lang="ru-RU" sz="36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12360" y="3988519"/>
            <a:ext cx="64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x</a:t>
            </a:r>
            <a:endParaRPr lang="ru-RU" sz="36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642342" y="1225242"/>
            <a:ext cx="64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z</a:t>
            </a:r>
            <a:endParaRPr lang="ru-RU" sz="36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V="1">
            <a:off x="5148512" y="3184721"/>
            <a:ext cx="0" cy="2463975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5127861" y="4750943"/>
            <a:ext cx="380243" cy="897753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2234577" y="4735697"/>
            <a:ext cx="2813161" cy="912999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320532" y="2220187"/>
            <a:ext cx="2813161" cy="912999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501743" y="3955703"/>
                <a:ext cx="93610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ru-RU" sz="4400" b="0" i="1" smtClean="0">
                              <a:latin typeface="Cambria Math"/>
                            </a:rPr>
                            <m:t>с</m:t>
                          </m:r>
                        </m:sub>
                      </m:sSub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1743" y="3955703"/>
                <a:ext cx="936104" cy="76944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Овал 43"/>
          <p:cNvSpPr/>
          <p:nvPr/>
        </p:nvSpPr>
        <p:spPr>
          <a:xfrm>
            <a:off x="5431325" y="4664064"/>
            <a:ext cx="140835" cy="115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1693157" y="5580564"/>
            <a:ext cx="140835" cy="115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817974" y="4926281"/>
                <a:ext cx="93610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ru-RU" sz="4400" b="0" i="1" smtClean="0">
                              <a:latin typeface="Cambria Math"/>
                            </a:rPr>
                            <m:t>с</m:t>
                          </m:r>
                        </m:sub>
                      </m:sSub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974" y="4926281"/>
                <a:ext cx="936104" cy="76944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Овал 52"/>
          <p:cNvSpPr/>
          <p:nvPr/>
        </p:nvSpPr>
        <p:spPr>
          <a:xfrm>
            <a:off x="2286013" y="2162608"/>
            <a:ext cx="140835" cy="115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2551375" y="1370384"/>
                <a:ext cx="93610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ru-RU" sz="4400" b="0" i="1" smtClean="0">
                              <a:latin typeface="Cambria Math"/>
                            </a:rPr>
                            <m:t>с</m:t>
                          </m:r>
                        </m:sub>
                      </m:sSub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1375" y="1370384"/>
                <a:ext cx="936104" cy="76944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067944" y="908720"/>
                <a:ext cx="4676538" cy="16927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>
                    <a:latin typeface="Georgia" pitchFamily="18" charset="0"/>
                  </a:rPr>
                  <a:t>Место положения самолета определяется координатами относительно диспетчерской вышки </a:t>
                </a:r>
                <a:r>
                  <a:rPr lang="ru-RU" sz="3200" dirty="0" smtClean="0">
                    <a:solidFill>
                      <a:srgbClr val="C00000"/>
                    </a:solidFill>
                    <a:latin typeface="Georgia" pitchFamily="18" charset="0"/>
                  </a:rPr>
                  <a:t>С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ru-RU" sz="320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с</m:t>
                        </m:r>
                      </m:sub>
                    </m:sSub>
                  </m:oMath>
                </a14:m>
                <a:r>
                  <a:rPr lang="ru-RU" sz="3200" dirty="0" smtClean="0">
                    <a:solidFill>
                      <a:srgbClr val="C00000"/>
                    </a:solidFill>
                    <a:latin typeface="Georgia" pitchFamily="18" charset="0"/>
                  </a:rPr>
                  <a:t>,</a:t>
                </a:r>
                <a:r>
                  <a:rPr lang="ru-RU" sz="3200" dirty="0">
                    <a:solidFill>
                      <a:srgbClr val="C00000"/>
                    </a:solidFill>
                    <a:latin typeface="Georgia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ru-RU" sz="320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с</m:t>
                        </m:r>
                      </m:sub>
                    </m:sSub>
                    <m:r>
                      <a:rPr lang="ru-RU" sz="3200" b="0" i="0" smtClean="0">
                        <a:solidFill>
                          <a:srgbClr val="C00000"/>
                        </a:solidFill>
                        <a:latin typeface="Cambria Math"/>
                      </a:rPr>
                      <m:t>,</m:t>
                    </m:r>
                  </m:oMath>
                </a14:m>
                <a:r>
                  <a:rPr lang="ru-RU" sz="3200" dirty="0">
                    <a:solidFill>
                      <a:srgbClr val="C00000"/>
                    </a:solidFill>
                    <a:latin typeface="Georgia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𝑧</m:t>
                        </m:r>
                      </m:e>
                      <m:sub>
                        <m:r>
                          <a:rPr lang="ru-RU" sz="320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с</m:t>
                        </m:r>
                      </m:sub>
                    </m:sSub>
                  </m:oMath>
                </a14:m>
                <a:r>
                  <a:rPr lang="ru-RU" sz="3200" dirty="0" smtClean="0">
                    <a:solidFill>
                      <a:srgbClr val="C00000"/>
                    </a:solidFill>
                    <a:latin typeface="Georgia" pitchFamily="18" charset="0"/>
                  </a:rPr>
                  <a:t>)</a:t>
                </a:r>
                <a:endParaRPr lang="ru-RU" sz="3200" dirty="0">
                  <a:solidFill>
                    <a:srgbClr val="C00000"/>
                  </a:solidFill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908720"/>
                <a:ext cx="4676538" cy="1692771"/>
              </a:xfrm>
              <a:prstGeom prst="rect">
                <a:avLst/>
              </a:prstGeom>
              <a:blipFill rotWithShape="1">
                <a:blip r:embed="rId6"/>
                <a:stretch>
                  <a:fillRect l="-1956" t="-2878" b="-111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/>
          <p:cNvSpPr txBox="1"/>
          <p:nvPr/>
        </p:nvSpPr>
        <p:spPr>
          <a:xfrm>
            <a:off x="5796838" y="33505"/>
            <a:ext cx="3334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Координатный способ </a:t>
            </a:r>
            <a:endParaRPr lang="ru-RU" sz="240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1869776" y="5648696"/>
            <a:ext cx="3177962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6968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  <p:bldP spid="13" grpId="0" animBg="1"/>
      <p:bldP spid="14" grpId="0" animBg="1"/>
      <p:bldP spid="15" grpId="0" animBg="1"/>
      <p:bldP spid="27" grpId="0"/>
      <p:bldP spid="32" grpId="0"/>
      <p:bldP spid="33" grpId="0"/>
      <p:bldP spid="41" grpId="0"/>
      <p:bldP spid="44" grpId="0" animBg="1"/>
      <p:bldP spid="51" grpId="0" animBg="1"/>
      <p:bldP spid="52" grpId="0"/>
      <p:bldP spid="53" grpId="0" animBg="1"/>
      <p:bldP spid="54" grpId="0"/>
      <p:bldP spid="46" grpId="0"/>
      <p:bldP spid="5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orldartsme.com/?module=images&amp;act=download&amp;url=aircraft-line-drawing-clipart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235" y="2809150"/>
            <a:ext cx="1054555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Блок-схема: данные 6"/>
          <p:cNvSpPr/>
          <p:nvPr/>
        </p:nvSpPr>
        <p:spPr>
          <a:xfrm>
            <a:off x="391554" y="3969945"/>
            <a:ext cx="8352928" cy="2499351"/>
          </a:xfrm>
          <a:prstGeom prst="flowChartInputOutput">
            <a:avLst/>
          </a:prstGeom>
          <a:solidFill>
            <a:srgbClr val="E2DEDA"/>
          </a:solidFill>
          <a:ln>
            <a:solidFill>
              <a:srgbClr val="E2DE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299347" y="4717964"/>
            <a:ext cx="5657029" cy="718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2245341" y="4182825"/>
            <a:ext cx="180020" cy="5423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ручное управление 12"/>
          <p:cNvSpPr/>
          <p:nvPr/>
        </p:nvSpPr>
        <p:spPr>
          <a:xfrm>
            <a:off x="2119327" y="3939836"/>
            <a:ext cx="432048" cy="216024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119327" y="4725144"/>
            <a:ext cx="432048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лок-схема: внутренняя память 14"/>
          <p:cNvSpPr/>
          <p:nvPr/>
        </p:nvSpPr>
        <p:spPr>
          <a:xfrm>
            <a:off x="2299347" y="4255962"/>
            <a:ext cx="72008" cy="396044"/>
          </a:xfrm>
          <a:prstGeom prst="flowChartInternal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 стрелкой 20"/>
          <p:cNvCxnSpPr/>
          <p:nvPr/>
        </p:nvCxnSpPr>
        <p:spPr>
          <a:xfrm flipH="1">
            <a:off x="1187624" y="4750943"/>
            <a:ext cx="1132908" cy="1774401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 flipV="1">
            <a:off x="2323635" y="1548408"/>
            <a:ext cx="26386" cy="316955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57389" y="5879013"/>
            <a:ext cx="64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y</a:t>
            </a:r>
            <a:endParaRPr lang="ru-RU" sz="36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12360" y="3988519"/>
            <a:ext cx="64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x</a:t>
            </a:r>
            <a:endParaRPr lang="ru-RU" sz="36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642342" y="1225242"/>
            <a:ext cx="64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z</a:t>
            </a:r>
            <a:endParaRPr lang="ru-RU" sz="36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1754078" y="5648696"/>
            <a:ext cx="3394434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5148512" y="3184721"/>
            <a:ext cx="0" cy="2463975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1754078" y="5648696"/>
            <a:ext cx="3177962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5127861" y="4750943"/>
            <a:ext cx="380243" cy="897753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>
            <a:stCxn id="14" idx="0"/>
          </p:cNvCxnSpPr>
          <p:nvPr/>
        </p:nvCxnSpPr>
        <p:spPr>
          <a:xfrm>
            <a:off x="2335351" y="4725144"/>
            <a:ext cx="2813161" cy="912999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320532" y="2220187"/>
            <a:ext cx="2813161" cy="912999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501743" y="3955703"/>
                <a:ext cx="93610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ru-RU" sz="4400" b="0" i="1" smtClean="0">
                              <a:latin typeface="Cambria Math"/>
                            </a:rPr>
                            <m:t>с</m:t>
                          </m:r>
                        </m:sub>
                      </m:sSub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1743" y="3955703"/>
                <a:ext cx="936104" cy="76944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Овал 43"/>
          <p:cNvSpPr/>
          <p:nvPr/>
        </p:nvSpPr>
        <p:spPr>
          <a:xfrm>
            <a:off x="5431325" y="4664064"/>
            <a:ext cx="140835" cy="115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1693157" y="5580564"/>
            <a:ext cx="140835" cy="115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817974" y="4926281"/>
                <a:ext cx="93610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ru-RU" sz="4400" b="0" i="1" smtClean="0">
                              <a:latin typeface="Cambria Math"/>
                            </a:rPr>
                            <m:t>с</m:t>
                          </m:r>
                        </m:sub>
                      </m:sSub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974" y="4926281"/>
                <a:ext cx="936104" cy="76944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Овал 52"/>
          <p:cNvSpPr/>
          <p:nvPr/>
        </p:nvSpPr>
        <p:spPr>
          <a:xfrm>
            <a:off x="2286013" y="2162608"/>
            <a:ext cx="140835" cy="115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2371355" y="1308829"/>
                <a:ext cx="93610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ru-RU" sz="4400" b="0" i="1" smtClean="0">
                              <a:latin typeface="Cambria Math"/>
                            </a:rPr>
                            <m:t>с</m:t>
                          </m:r>
                        </m:sub>
                      </m:sSub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1355" y="1308829"/>
                <a:ext cx="936104" cy="76944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067944" y="908720"/>
                <a:ext cx="4676538" cy="16927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>
                    <a:latin typeface="Georgia" pitchFamily="18" charset="0"/>
                  </a:rPr>
                  <a:t>Место положения самолета определяется координатами относительно диспетчерской вышки </a:t>
                </a:r>
                <a:r>
                  <a:rPr lang="ru-RU" sz="3200" dirty="0" smtClean="0">
                    <a:solidFill>
                      <a:srgbClr val="C00000"/>
                    </a:solidFill>
                    <a:latin typeface="Georgia" pitchFamily="18" charset="0"/>
                  </a:rPr>
                  <a:t>С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ru-RU" sz="320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с</m:t>
                        </m:r>
                      </m:sub>
                    </m:sSub>
                  </m:oMath>
                </a14:m>
                <a:r>
                  <a:rPr lang="ru-RU" sz="3200" dirty="0" smtClean="0">
                    <a:solidFill>
                      <a:srgbClr val="C00000"/>
                    </a:solidFill>
                    <a:latin typeface="Georgia" pitchFamily="18" charset="0"/>
                  </a:rPr>
                  <a:t>,</a:t>
                </a:r>
                <a:r>
                  <a:rPr lang="ru-RU" sz="3200" dirty="0">
                    <a:solidFill>
                      <a:srgbClr val="C00000"/>
                    </a:solidFill>
                    <a:latin typeface="Georgia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ru-RU" sz="320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с</m:t>
                        </m:r>
                      </m:sub>
                    </m:sSub>
                    <m:r>
                      <a:rPr lang="ru-RU" sz="3200" b="0" i="0" smtClean="0">
                        <a:solidFill>
                          <a:srgbClr val="C00000"/>
                        </a:solidFill>
                        <a:latin typeface="Cambria Math"/>
                      </a:rPr>
                      <m:t>,</m:t>
                    </m:r>
                  </m:oMath>
                </a14:m>
                <a:r>
                  <a:rPr lang="ru-RU" sz="3200" dirty="0">
                    <a:solidFill>
                      <a:srgbClr val="C00000"/>
                    </a:solidFill>
                    <a:latin typeface="Georgia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/>
                      </a:rPr>
                      <m:t>0</m:t>
                    </m:r>
                  </m:oMath>
                </a14:m>
                <a:r>
                  <a:rPr lang="ru-RU" sz="3200" dirty="0" smtClean="0">
                    <a:solidFill>
                      <a:srgbClr val="C00000"/>
                    </a:solidFill>
                    <a:latin typeface="Georgia" pitchFamily="18" charset="0"/>
                  </a:rPr>
                  <a:t>)</a:t>
                </a:r>
                <a:endParaRPr lang="ru-RU" sz="3200" dirty="0">
                  <a:solidFill>
                    <a:srgbClr val="C00000"/>
                  </a:solidFill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908720"/>
                <a:ext cx="4676538" cy="1692771"/>
              </a:xfrm>
              <a:prstGeom prst="rect">
                <a:avLst/>
              </a:prstGeom>
              <a:blipFill rotWithShape="1">
                <a:blip r:embed="rId6"/>
                <a:stretch>
                  <a:fillRect l="-1956" t="-2878" b="-111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5" name="Picture 4" descr="http://worldartsme.com/?module=images&amp;act=download&amp;url=aircraft-line-drawing-clipart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8018" y="5314107"/>
            <a:ext cx="1054555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/>
          <p:cNvSpPr txBox="1"/>
          <p:nvPr/>
        </p:nvSpPr>
        <p:spPr>
          <a:xfrm>
            <a:off x="5796838" y="33505"/>
            <a:ext cx="3334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Координатный способ </a:t>
            </a:r>
            <a:endParaRPr lang="ru-RU" sz="240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201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53" grpId="0" animBg="1"/>
      <p:bldP spid="54" grpId="0"/>
      <p:bldP spid="46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orldartsme.com/?module=images&amp;act=download&amp;url=aircraft-line-drawing-clipart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235" y="2809150"/>
            <a:ext cx="1054555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Блок-схема: данные 6"/>
          <p:cNvSpPr/>
          <p:nvPr/>
        </p:nvSpPr>
        <p:spPr>
          <a:xfrm>
            <a:off x="391554" y="3969945"/>
            <a:ext cx="8352928" cy="2499351"/>
          </a:xfrm>
          <a:prstGeom prst="flowChartInputOutput">
            <a:avLst/>
          </a:prstGeom>
          <a:solidFill>
            <a:srgbClr val="E2DEDA"/>
          </a:solidFill>
          <a:ln>
            <a:solidFill>
              <a:srgbClr val="E2DE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299347" y="4717964"/>
            <a:ext cx="5657029" cy="718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2245341" y="4182825"/>
            <a:ext cx="180020" cy="5423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ручное управление 12"/>
          <p:cNvSpPr/>
          <p:nvPr/>
        </p:nvSpPr>
        <p:spPr>
          <a:xfrm>
            <a:off x="2119327" y="3939836"/>
            <a:ext cx="432048" cy="216024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119327" y="4725144"/>
            <a:ext cx="432048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лок-схема: внутренняя память 14"/>
          <p:cNvSpPr/>
          <p:nvPr/>
        </p:nvSpPr>
        <p:spPr>
          <a:xfrm>
            <a:off x="2299347" y="4255962"/>
            <a:ext cx="72008" cy="396044"/>
          </a:xfrm>
          <a:prstGeom prst="flowChartInternal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 стрелкой 20"/>
          <p:cNvCxnSpPr/>
          <p:nvPr/>
        </p:nvCxnSpPr>
        <p:spPr>
          <a:xfrm flipH="1">
            <a:off x="1187624" y="4750943"/>
            <a:ext cx="1132908" cy="1774401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 flipV="1">
            <a:off x="2323635" y="1548408"/>
            <a:ext cx="26386" cy="316955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57389" y="5879013"/>
            <a:ext cx="64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y</a:t>
            </a:r>
            <a:endParaRPr lang="ru-RU" sz="36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12360" y="3988519"/>
            <a:ext cx="64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x</a:t>
            </a:r>
            <a:endParaRPr lang="ru-RU" sz="36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642342" y="1225242"/>
            <a:ext cx="64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z</a:t>
            </a:r>
            <a:endParaRPr lang="ru-RU" sz="36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1754078" y="5648696"/>
            <a:ext cx="3394434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5148512" y="3184721"/>
            <a:ext cx="0" cy="2463975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5127861" y="4750943"/>
            <a:ext cx="380243" cy="897753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>
            <a:stCxn id="14" idx="0"/>
          </p:cNvCxnSpPr>
          <p:nvPr/>
        </p:nvCxnSpPr>
        <p:spPr>
          <a:xfrm>
            <a:off x="2335351" y="4725144"/>
            <a:ext cx="2813161" cy="912999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320532" y="2220187"/>
            <a:ext cx="2813161" cy="912999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501743" y="3955703"/>
                <a:ext cx="93610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ru-RU" sz="4400" b="0" i="1" smtClean="0">
                              <a:latin typeface="Cambria Math"/>
                            </a:rPr>
                            <m:t>с</m:t>
                          </m:r>
                        </m:sub>
                      </m:sSub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1743" y="3955703"/>
                <a:ext cx="936104" cy="76944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Овал 43"/>
          <p:cNvSpPr/>
          <p:nvPr/>
        </p:nvSpPr>
        <p:spPr>
          <a:xfrm>
            <a:off x="5431325" y="4664064"/>
            <a:ext cx="140835" cy="115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1693157" y="5580564"/>
            <a:ext cx="140835" cy="115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817974" y="4926281"/>
                <a:ext cx="93610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ru-RU" sz="4400" b="0" i="1" smtClean="0">
                              <a:latin typeface="Cambria Math"/>
                            </a:rPr>
                            <m:t>с</m:t>
                          </m:r>
                        </m:sub>
                      </m:sSub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974" y="4926281"/>
                <a:ext cx="936104" cy="76944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Овал 52"/>
          <p:cNvSpPr/>
          <p:nvPr/>
        </p:nvSpPr>
        <p:spPr>
          <a:xfrm>
            <a:off x="2286013" y="2162608"/>
            <a:ext cx="140835" cy="115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2371355" y="1308829"/>
                <a:ext cx="93610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ru-RU" sz="4400" b="0" i="1" smtClean="0">
                              <a:latin typeface="Cambria Math"/>
                            </a:rPr>
                            <m:t>с</m:t>
                          </m:r>
                        </m:sub>
                      </m:sSub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1355" y="1308829"/>
                <a:ext cx="936104" cy="76944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067944" y="908720"/>
                <a:ext cx="4676538" cy="16927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>
                    <a:latin typeface="Georgia" pitchFamily="18" charset="0"/>
                  </a:rPr>
                  <a:t>Место положения самолета определяется координатами относительно диспетчерской вышки </a:t>
                </a:r>
                <a:r>
                  <a:rPr lang="ru-RU" sz="3200" dirty="0" smtClean="0">
                    <a:solidFill>
                      <a:srgbClr val="C00000"/>
                    </a:solidFill>
                    <a:latin typeface="Georgia" pitchFamily="18" charset="0"/>
                  </a:rPr>
                  <a:t>С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ru-RU" sz="320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с</m:t>
                        </m:r>
                      </m:sub>
                    </m:sSub>
                  </m:oMath>
                </a14:m>
                <a:r>
                  <a:rPr lang="ru-RU" sz="3200" dirty="0" smtClean="0">
                    <a:solidFill>
                      <a:srgbClr val="C00000"/>
                    </a:solidFill>
                    <a:latin typeface="Georgia" pitchFamily="18" charset="0"/>
                  </a:rPr>
                  <a:t>,</a:t>
                </a:r>
                <a:r>
                  <a:rPr lang="ru-RU" sz="3200" dirty="0">
                    <a:solidFill>
                      <a:srgbClr val="C00000"/>
                    </a:solidFill>
                    <a:latin typeface="Georgia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/>
                      </a:rPr>
                      <m:t>0</m:t>
                    </m:r>
                    <m:r>
                      <a:rPr lang="ru-RU" sz="3200" b="0" i="0" smtClean="0">
                        <a:solidFill>
                          <a:srgbClr val="C00000"/>
                        </a:solidFill>
                        <a:latin typeface="Cambria Math"/>
                      </a:rPr>
                      <m:t>,</m:t>
                    </m:r>
                  </m:oMath>
                </a14:m>
                <a:r>
                  <a:rPr lang="ru-RU" sz="3200" dirty="0">
                    <a:solidFill>
                      <a:srgbClr val="C00000"/>
                    </a:solidFill>
                    <a:latin typeface="Georgia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/>
                      </a:rPr>
                      <m:t>0</m:t>
                    </m:r>
                  </m:oMath>
                </a14:m>
                <a:r>
                  <a:rPr lang="ru-RU" sz="3200" dirty="0" smtClean="0">
                    <a:solidFill>
                      <a:srgbClr val="C00000"/>
                    </a:solidFill>
                    <a:latin typeface="Georgia" pitchFamily="18" charset="0"/>
                  </a:rPr>
                  <a:t>)</a:t>
                </a:r>
                <a:endParaRPr lang="ru-RU" sz="3200" dirty="0">
                  <a:solidFill>
                    <a:srgbClr val="C00000"/>
                  </a:solidFill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908720"/>
                <a:ext cx="4676538" cy="1692771"/>
              </a:xfrm>
              <a:prstGeom prst="rect">
                <a:avLst/>
              </a:prstGeom>
              <a:blipFill rotWithShape="1">
                <a:blip r:embed="rId6"/>
                <a:stretch>
                  <a:fillRect l="-1956" t="-2878" b="-111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5" name="Picture 4" descr="http://worldartsme.com/?module=images&amp;act=download&amp;url=aircraft-line-drawing-clipart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852" y="4426907"/>
            <a:ext cx="1054555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5796838" y="33505"/>
            <a:ext cx="3334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Координатный способ </a:t>
            </a:r>
            <a:endParaRPr lang="ru-RU" sz="240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1891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51" grpId="0" animBg="1"/>
      <p:bldP spid="52" grpId="0"/>
      <p:bldP spid="53" grpId="0" animBg="1"/>
      <p:bldP spid="54" grpId="0"/>
      <p:bldP spid="46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 стрелкой 8"/>
          <p:cNvCxnSpPr/>
          <p:nvPr/>
        </p:nvCxnSpPr>
        <p:spPr>
          <a:xfrm>
            <a:off x="2299347" y="4717964"/>
            <a:ext cx="5657029" cy="718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1187624" y="4750943"/>
            <a:ext cx="1132908" cy="1774401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 flipV="1">
            <a:off x="2323635" y="1548408"/>
            <a:ext cx="26386" cy="316955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57389" y="5879013"/>
            <a:ext cx="64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y</a:t>
            </a:r>
            <a:endParaRPr lang="ru-RU" sz="36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12360" y="3988519"/>
            <a:ext cx="64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x</a:t>
            </a:r>
            <a:endParaRPr lang="ru-RU" sz="36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642342" y="1225242"/>
            <a:ext cx="64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z</a:t>
            </a:r>
            <a:endParaRPr lang="ru-RU" sz="36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1754078" y="5648696"/>
            <a:ext cx="3394434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5148512" y="3184721"/>
            <a:ext cx="0" cy="2463975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5127861" y="4750943"/>
            <a:ext cx="380243" cy="897753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2335351" y="4725144"/>
            <a:ext cx="2813161" cy="912999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320532" y="2220187"/>
            <a:ext cx="2813161" cy="912999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501743" y="3955703"/>
                <a:ext cx="93610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4400" b="0" i="1" smtClean="0">
                              <a:latin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1743" y="3955703"/>
                <a:ext cx="936104" cy="76944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Овал 43"/>
          <p:cNvSpPr/>
          <p:nvPr/>
        </p:nvSpPr>
        <p:spPr>
          <a:xfrm>
            <a:off x="5431325" y="4664064"/>
            <a:ext cx="140835" cy="115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1693157" y="5580564"/>
            <a:ext cx="140835" cy="115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817974" y="4926281"/>
                <a:ext cx="93610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4400" b="0" i="1" smtClean="0">
                              <a:latin typeface="Cambria Math"/>
                            </a:rPr>
                            <m:t>𝑧</m:t>
                          </m:r>
                        </m:sub>
                      </m:sSub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974" y="4926281"/>
                <a:ext cx="936104" cy="76944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Овал 52"/>
          <p:cNvSpPr/>
          <p:nvPr/>
        </p:nvSpPr>
        <p:spPr>
          <a:xfrm>
            <a:off x="2286013" y="2162608"/>
            <a:ext cx="140835" cy="115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2371355" y="1308829"/>
                <a:ext cx="936104" cy="8228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4400" b="0" i="1" smtClean="0">
                              <a:latin typeface="Cambria Math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1355" y="1308829"/>
                <a:ext cx="936104" cy="8228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126504" y="5741925"/>
                <a:ext cx="6017496" cy="992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/>
                  <a:t>Место положения самолета определяется</a:t>
                </a:r>
              </a:p>
              <a:p>
                <a:r>
                  <a:rPr lang="ru-RU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0" i="0" dirty="0" smtClean="0">
                        <a:solidFill>
                          <a:srgbClr val="C00000"/>
                        </a:solidFill>
                        <a:latin typeface="Cambria Math"/>
                      </a:rPr>
                      <m:t> </m:t>
                    </m:r>
                    <m:acc>
                      <m:accPr>
                        <m:chr m:val="⃗"/>
                        <m:ctrlPr>
                          <a:rPr lang="ru-RU" sz="3200" i="1" dirty="0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𝑟</m:t>
                        </m:r>
                      </m:e>
                    </m:acc>
                  </m:oMath>
                </a14:m>
                <a:r>
                  <a:rPr lang="ru-RU" sz="3200" dirty="0" smtClean="0">
                    <a:solidFill>
                      <a:srgbClr val="C00000"/>
                    </a:solidFill>
                  </a:rPr>
                  <a:t> </a:t>
                </a:r>
                <a:r>
                  <a:rPr lang="ru-RU" sz="3200" dirty="0">
                    <a:solidFill>
                      <a:srgbClr val="C00000"/>
                    </a:solidFill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ru-RU" sz="3200" dirty="0">
                    <a:solidFill>
                      <a:srgbClr val="C00000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lang="ru-RU" sz="3200">
                        <a:solidFill>
                          <a:srgbClr val="C00000"/>
                        </a:solidFill>
                        <a:latin typeface="Cambria Math"/>
                      </a:rPr>
                      <m:t>,</m:t>
                    </m:r>
                  </m:oMath>
                </a14:m>
                <a:r>
                  <a:rPr lang="ru-RU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𝑧</m:t>
                        </m:r>
                      </m:sub>
                    </m:sSub>
                  </m:oMath>
                </a14:m>
                <a:r>
                  <a:rPr lang="ru-RU" sz="3200" dirty="0">
                    <a:solidFill>
                      <a:srgbClr val="C00000"/>
                    </a:solidFill>
                  </a:rPr>
                  <a:t>)</a:t>
                </a: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6504" y="5741925"/>
                <a:ext cx="6017496" cy="992964"/>
              </a:xfrm>
              <a:prstGeom prst="rect">
                <a:avLst/>
              </a:prstGeom>
              <a:blipFill rotWithShape="1">
                <a:blip r:embed="rId5"/>
                <a:stretch>
                  <a:fillRect l="-1621" t="-4908" b="-147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5796838" y="33505"/>
            <a:ext cx="3334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Векторный способ </a:t>
            </a:r>
            <a:endParaRPr lang="ru-RU" sz="240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 flipV="1">
            <a:off x="2356430" y="3133186"/>
            <a:ext cx="2771431" cy="158477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110138" y="3284984"/>
                <a:ext cx="68231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0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</m:acc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0138" y="3284984"/>
                <a:ext cx="682313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Овал 4"/>
          <p:cNvSpPr/>
          <p:nvPr/>
        </p:nvSpPr>
        <p:spPr>
          <a:xfrm>
            <a:off x="5087715" y="3088607"/>
            <a:ext cx="144016" cy="1117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932040" y="2277766"/>
            <a:ext cx="8647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C00000"/>
                </a:solidFill>
              </a:rPr>
              <a:t>А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307067"/>
            <a:ext cx="887304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Радиус-вектор</a:t>
            </a:r>
            <a:r>
              <a:rPr lang="ru-RU" sz="2400" i="1" dirty="0">
                <a:solidFill>
                  <a:srgbClr val="C00000"/>
                </a:solidFill>
                <a:latin typeface="Georgia" pitchFamily="18" charset="0"/>
              </a:rPr>
              <a:t> точки - это </a:t>
            </a:r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вектор</a:t>
            </a:r>
            <a:r>
              <a:rPr lang="ru-RU" sz="2400" i="1" dirty="0">
                <a:solidFill>
                  <a:srgbClr val="C00000"/>
                </a:solidFill>
                <a:latin typeface="Georgia" pitchFamily="18" charset="0"/>
              </a:rPr>
              <a:t>, начало которого совпадает с началом системы координат, а конец - с данной точкой.</a:t>
            </a:r>
            <a:br>
              <a:rPr lang="ru-RU" sz="2400" i="1" dirty="0">
                <a:solidFill>
                  <a:srgbClr val="C00000"/>
                </a:solidFill>
                <a:latin typeface="Georgia" pitchFamily="18" charset="0"/>
              </a:rPr>
            </a:br>
            <a:endParaRPr lang="ru-RU" sz="2400" i="1" dirty="0">
              <a:solidFill>
                <a:srgbClr val="C0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72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2" grpId="0"/>
      <p:bldP spid="33" grpId="0"/>
      <p:bldP spid="41" grpId="0"/>
      <p:bldP spid="44" grpId="0" animBg="1"/>
      <p:bldP spid="51" grpId="0" animBg="1"/>
      <p:bldP spid="52" grpId="0"/>
      <p:bldP spid="53" grpId="0" animBg="1"/>
      <p:bldP spid="54" grpId="0"/>
      <p:bldP spid="46" grpId="0"/>
      <p:bldP spid="30" grpId="0"/>
      <p:bldP spid="4" grpId="0"/>
      <p:bldP spid="5" grpId="0" animBg="1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6093" y="326896"/>
            <a:ext cx="7024673" cy="490066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Georgia" pitchFamily="18" charset="0"/>
              </a:rPr>
              <a:t>Перемещение тела </a:t>
            </a:r>
            <a:endParaRPr lang="ru-RU" sz="3200" dirty="0">
              <a:solidFill>
                <a:schemeClr val="tx2">
                  <a:lumMod val="90000"/>
                  <a:lumOff val="10000"/>
                </a:schemeClr>
              </a:solidFill>
              <a:latin typeface="Georgia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927657" y="5516299"/>
            <a:ext cx="3140287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899592" y="2330446"/>
            <a:ext cx="0" cy="319303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79512" y="2120637"/>
            <a:ext cx="64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Georgia" pitchFamily="18" charset="0"/>
              </a:rPr>
              <a:t>y</a:t>
            </a:r>
            <a:endParaRPr lang="ru-RU" sz="3600" b="1" dirty="0">
              <a:solidFill>
                <a:schemeClr val="tx2">
                  <a:lumMod val="90000"/>
                  <a:lumOff val="10000"/>
                </a:schemeClr>
              </a:solidFill>
              <a:latin typeface="Georgia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746108" y="5500854"/>
            <a:ext cx="64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Georgia" pitchFamily="18" charset="0"/>
              </a:rPr>
              <a:t>x</a:t>
            </a:r>
            <a:endParaRPr lang="ru-RU" sz="3600" b="1" dirty="0">
              <a:solidFill>
                <a:schemeClr val="tx2">
                  <a:lumMod val="90000"/>
                  <a:lumOff val="10000"/>
                </a:schemeClr>
              </a:solidFill>
              <a:latin typeface="Georgia" pitchFamily="18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844647" y="3919014"/>
            <a:ext cx="1066975" cy="0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1911622" y="3919014"/>
            <a:ext cx="0" cy="1581840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428305" y="5469010"/>
                <a:ext cx="93610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ru-RU" sz="3600" dirty="0"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8305" y="5469010"/>
                <a:ext cx="936104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Овал 43"/>
          <p:cNvSpPr/>
          <p:nvPr/>
        </p:nvSpPr>
        <p:spPr>
          <a:xfrm>
            <a:off x="1853797" y="3869383"/>
            <a:ext cx="140835" cy="115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Georgia" pitchFamily="18" charset="0"/>
            </a:endParaRPr>
          </a:p>
        </p:txBody>
      </p:sp>
      <p:sp>
        <p:nvSpPr>
          <p:cNvPr id="51" name="Овал 50"/>
          <p:cNvSpPr/>
          <p:nvPr/>
        </p:nvSpPr>
        <p:spPr>
          <a:xfrm>
            <a:off x="3119630" y="3254193"/>
            <a:ext cx="140835" cy="115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Georgia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33295" y="3611524"/>
                <a:ext cx="93610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ru-RU" sz="3600" dirty="0"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95" y="3611524"/>
                <a:ext cx="936104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246093" y="764704"/>
                <a:ext cx="8704362" cy="878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i="1" dirty="0" smtClean="0">
                    <a:solidFill>
                      <a:srgbClr val="C00000"/>
                    </a:solidFill>
                    <a:latin typeface="Georgia" pitchFamily="18" charset="0"/>
                  </a:rPr>
                  <a:t>Перемещение тела</a:t>
                </a:r>
                <a:r>
                  <a:rPr lang="en-US" sz="2400" i="1" dirty="0" smtClean="0">
                    <a:solidFill>
                      <a:srgbClr val="C00000"/>
                    </a:solidFill>
                    <a:latin typeface="Georgia" pitchFamily="18" charset="0"/>
                  </a:rPr>
                  <a:t> 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4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𝑆</m:t>
                        </m:r>
                      </m:e>
                    </m:acc>
                  </m:oMath>
                </a14:m>
                <a:r>
                  <a:rPr lang="en-US" sz="2400" i="1" dirty="0" smtClean="0">
                    <a:solidFill>
                      <a:srgbClr val="C00000"/>
                    </a:solidFill>
                    <a:latin typeface="Georgia" pitchFamily="18" charset="0"/>
                  </a:rPr>
                  <a:t>)</a:t>
                </a:r>
                <a:r>
                  <a:rPr lang="ru-RU" sz="2400" i="1" dirty="0" smtClean="0">
                    <a:solidFill>
                      <a:srgbClr val="C00000"/>
                    </a:solidFill>
                    <a:latin typeface="Georgia" pitchFamily="18" charset="0"/>
                  </a:rPr>
                  <a:t> – это вектор, соединяющий начальное и конечное положения тела</a:t>
                </a:r>
                <a:endParaRPr lang="ru-RU" sz="3200" i="1" dirty="0">
                  <a:solidFill>
                    <a:srgbClr val="C00000"/>
                  </a:solidFill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093" y="764704"/>
                <a:ext cx="8704362" cy="878189"/>
              </a:xfrm>
              <a:prstGeom prst="rect">
                <a:avLst/>
              </a:prstGeom>
              <a:blipFill rotWithShape="1">
                <a:blip r:embed="rId4"/>
                <a:stretch>
                  <a:fillRect l="-1050" b="-144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/>
          <p:cNvSpPr txBox="1"/>
          <p:nvPr/>
        </p:nvSpPr>
        <p:spPr>
          <a:xfrm>
            <a:off x="5796838" y="33505"/>
            <a:ext cx="33344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Координатный способ </a:t>
            </a:r>
            <a:endParaRPr lang="ru-RU" sz="240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5" name="Дуга 4"/>
          <p:cNvSpPr/>
          <p:nvPr/>
        </p:nvSpPr>
        <p:spPr>
          <a:xfrm rot="17090796">
            <a:off x="2126281" y="3052026"/>
            <a:ext cx="1644324" cy="2163964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Georg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33480" y="3102649"/>
            <a:ext cx="518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Georgia" pitchFamily="18" charset="0"/>
              </a:rPr>
              <a:t>А</a:t>
            </a:r>
            <a:endParaRPr lang="ru-RU" sz="4000" dirty="0">
              <a:solidFill>
                <a:schemeClr val="tx2">
                  <a:lumMod val="90000"/>
                  <a:lumOff val="10000"/>
                </a:schemeClr>
              </a:solidFill>
              <a:latin typeface="Georgia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149808" y="2606387"/>
            <a:ext cx="518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Georgia" pitchFamily="18" charset="0"/>
              </a:rPr>
              <a:t>В</a:t>
            </a:r>
            <a:endParaRPr lang="ru-RU" sz="4000" dirty="0">
              <a:solidFill>
                <a:schemeClr val="tx2">
                  <a:lumMod val="90000"/>
                  <a:lumOff val="10000"/>
                </a:schemeClr>
              </a:solidFill>
              <a:latin typeface="Georgia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2700547" y="5533038"/>
                <a:ext cx="93610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sz="3600" dirty="0"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0547" y="5533038"/>
                <a:ext cx="936104" cy="64633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60407" y="2817371"/>
                <a:ext cx="93610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ru-RU" sz="3600" dirty="0"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07" y="2817371"/>
                <a:ext cx="936104" cy="64633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0" name="Прямая соединительная линия 59"/>
          <p:cNvCxnSpPr/>
          <p:nvPr/>
        </p:nvCxnSpPr>
        <p:spPr>
          <a:xfrm>
            <a:off x="843978" y="3286347"/>
            <a:ext cx="2287539" cy="14995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flipV="1">
            <a:off x="3215229" y="3282089"/>
            <a:ext cx="0" cy="2218765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 flipV="1">
            <a:off x="1942823" y="3302801"/>
            <a:ext cx="1303573" cy="63188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528459" y="5205960"/>
            <a:ext cx="64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Georgia" pitchFamily="18" charset="0"/>
              </a:rPr>
              <a:t>0</a:t>
            </a:r>
            <a:endParaRPr lang="ru-RU" sz="3600" dirty="0">
              <a:solidFill>
                <a:schemeClr val="tx2">
                  <a:lumMod val="90000"/>
                  <a:lumOff val="10000"/>
                </a:schemeClr>
              </a:solidFill>
              <a:latin typeface="Georgia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2467516" y="3646327"/>
                <a:ext cx="621830" cy="7172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600" i="1" smtClean="0">
                              <a:solidFill>
                                <a:srgbClr val="C0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0" i="1" smtClean="0">
                              <a:solidFill>
                                <a:srgbClr val="C0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𝑆</m:t>
                          </m:r>
                        </m:e>
                      </m:acc>
                    </m:oMath>
                  </m:oMathPara>
                </a14:m>
                <a:endParaRPr lang="ru-RU" sz="36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7516" y="3646327"/>
                <a:ext cx="621830" cy="71724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2313422" y="4845314"/>
                <a:ext cx="56237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ru-RU" sz="3600" dirty="0"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3422" y="4845314"/>
                <a:ext cx="562373" cy="64633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865932" y="3236562"/>
                <a:ext cx="562373" cy="6900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ru-RU" sz="3600" dirty="0"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932" y="3236562"/>
                <a:ext cx="562373" cy="69006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5" name="Прямая соединительная линия 74"/>
          <p:cNvCxnSpPr/>
          <p:nvPr/>
        </p:nvCxnSpPr>
        <p:spPr>
          <a:xfrm flipV="1">
            <a:off x="907797" y="3280037"/>
            <a:ext cx="0" cy="677416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flipV="1">
            <a:off x="1911622" y="5491645"/>
            <a:ext cx="1303607" cy="4262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3260466" y="1585208"/>
                <a:ext cx="568154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ru-RU" sz="2400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Georgia" pitchFamily="18" charset="0"/>
                  </a:rPr>
                  <a:t> - </a:t>
                </a:r>
                <a:r>
                  <a:rPr lang="ru-RU" sz="2400" dirty="0" smtClean="0">
                    <a:latin typeface="Georgia" pitchFamily="18" charset="0"/>
                  </a:rPr>
                  <a:t>начальные координаты тела</a:t>
                </a:r>
              </a:p>
              <a:p>
                <a:r>
                  <a:rPr lang="en-US" sz="2400" i="1" dirty="0" smtClean="0">
                    <a:latin typeface="Georgia" pitchFamily="18" charset="0"/>
                    <a:ea typeface="Cambria Math" pitchFamily="18" charset="0"/>
                    <a:cs typeface="Times New Roman" pitchFamily="18" charset="0"/>
                  </a:rPr>
                  <a:t>x, y  </a:t>
                </a:r>
                <a:r>
                  <a:rPr lang="en-US" sz="2400" i="1" dirty="0" smtClean="0">
                    <a:latin typeface="Georgia" pitchFamily="18" charset="0"/>
                    <a:cs typeface="Times New Roman" pitchFamily="18" charset="0"/>
                  </a:rPr>
                  <a:t>- </a:t>
                </a:r>
                <a:r>
                  <a:rPr lang="ru-RU" sz="2400" dirty="0" smtClean="0">
                    <a:latin typeface="Georgia" pitchFamily="18" charset="0"/>
                    <a:cs typeface="Times New Roman" pitchFamily="18" charset="0"/>
                  </a:rPr>
                  <a:t>конечные координаты тела</a:t>
                </a:r>
                <a:endParaRPr lang="ru-RU" sz="2400" dirty="0">
                  <a:latin typeface="Georgia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0466" y="1585208"/>
                <a:ext cx="5681540" cy="830997"/>
              </a:xfrm>
              <a:prstGeom prst="rect">
                <a:avLst/>
              </a:prstGeom>
              <a:blipFill rotWithShape="1">
                <a:blip r:embed="rId10"/>
                <a:stretch>
                  <a:fillRect l="-1717" t="-5882" b="-161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4461953" y="2381009"/>
                <a:ext cx="3278565" cy="17980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sz="3600" b="0" i="1" smtClean="0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ru-RU" sz="3600" dirty="0" smtClean="0">
                    <a:latin typeface="Georgia" pitchFamily="18" charset="0"/>
                  </a:rPr>
                  <a:t>= </a:t>
                </a:r>
                <a:r>
                  <a:rPr lang="en-US" sz="3600" i="1" dirty="0" smtClean="0">
                    <a:latin typeface="Georgia" pitchFamily="18" charset="0"/>
                  </a:rPr>
                  <a:t>x</a:t>
                </a:r>
                <a:r>
                  <a:rPr lang="en-US" sz="3600" dirty="0" smtClean="0">
                    <a:latin typeface="Georgia" pitchFamily="18" charset="0"/>
                  </a:rPr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3600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US" sz="3600" dirty="0" smtClean="0">
                  <a:latin typeface="Georgia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sz="3600" b="0" i="1" smtClean="0">
                            <a:latin typeface="Cambria Math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ru-RU" sz="3600" dirty="0">
                    <a:latin typeface="Georgia" pitchFamily="18" charset="0"/>
                  </a:rPr>
                  <a:t>= </a:t>
                </a:r>
                <a:r>
                  <a:rPr lang="en-US" sz="3600" i="1" dirty="0" smtClean="0">
                    <a:latin typeface="Georgia" pitchFamily="18" charset="0"/>
                  </a:rPr>
                  <a:t>y</a:t>
                </a:r>
                <a:r>
                  <a:rPr lang="en-US" sz="3600" dirty="0" smtClean="0">
                    <a:latin typeface="Georgia" pitchFamily="18" charset="0"/>
                  </a:rPr>
                  <a:t> </a:t>
                </a:r>
                <a:r>
                  <a:rPr lang="en-US" sz="3600" dirty="0">
                    <a:latin typeface="Georgia" pitchFamily="18" charset="0"/>
                  </a:rPr>
                  <a:t>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sz="3600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ru-RU" sz="3600" dirty="0">
                  <a:latin typeface="Georgia" pitchFamily="18" charset="0"/>
                </a:endParaRPr>
              </a:p>
              <a:p>
                <a:endParaRPr lang="ru-RU" sz="3600" dirty="0"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1953" y="2381009"/>
                <a:ext cx="3278565" cy="1798056"/>
              </a:xfrm>
              <a:prstGeom prst="rect">
                <a:avLst/>
              </a:prstGeom>
              <a:blipFill rotWithShape="1">
                <a:blip r:embed="rId11"/>
                <a:stretch>
                  <a:fillRect t="-50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" name="Прямоугольник 81"/>
          <p:cNvSpPr/>
          <p:nvPr/>
        </p:nvSpPr>
        <p:spPr>
          <a:xfrm>
            <a:off x="3851920" y="3618745"/>
            <a:ext cx="509853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>
                <a:latin typeface="Georgia" pitchFamily="18" charset="0"/>
                <a:ea typeface="Cambria Math" pitchFamily="18" charset="0"/>
                <a:cs typeface="Times New Roman" pitchFamily="18" charset="0"/>
              </a:rPr>
              <a:t>x, y  </a:t>
            </a:r>
            <a:r>
              <a:rPr lang="ru-RU" sz="2400" dirty="0" smtClean="0">
                <a:latin typeface="Georgia" pitchFamily="18" charset="0"/>
                <a:cs typeface="Times New Roman" pitchFamily="18" charset="0"/>
              </a:rPr>
              <a:t>изменяются со временем, потому будем обозначать </a:t>
            </a:r>
            <a:r>
              <a:rPr lang="en-US" sz="2400" i="1" dirty="0" smtClean="0">
                <a:latin typeface="Georgia" pitchFamily="18" charset="0"/>
                <a:cs typeface="Times New Roman" pitchFamily="18" charset="0"/>
              </a:rPr>
              <a:t>x(t), y(t) </a:t>
            </a:r>
            <a:endParaRPr lang="ru-RU" sz="2400" dirty="0">
              <a:latin typeface="Georgia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4513044" y="4924991"/>
                <a:ext cx="3278565" cy="2352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i="1" dirty="0" smtClean="0">
                    <a:latin typeface="Georgia" pitchFamily="18" charset="0"/>
                  </a:rPr>
                  <a:t>x(t)</a:t>
                </a:r>
                <a:r>
                  <a:rPr lang="ru-RU" sz="3600" dirty="0" smtClean="0">
                    <a:latin typeface="Georgia" pitchFamily="18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3600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sSub>
                      <m:sSubPr>
                        <m:ctrlPr>
                          <a:rPr lang="ru-RU" sz="36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3600" b="0" i="0" dirty="0" smtClean="0">
                            <a:latin typeface="Georgia" pitchFamily="18" charset="0"/>
                          </a:rPr>
                          <m:t>+</m:t>
                        </m:r>
                        <m:r>
                          <a:rPr lang="en-US" sz="3600" i="1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sz="3600" i="1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endParaRPr lang="en-US" sz="3600" dirty="0" smtClean="0">
                  <a:latin typeface="Georgia" pitchFamily="18" charset="0"/>
                </a:endParaRPr>
              </a:p>
              <a:p>
                <a:r>
                  <a:rPr lang="en-US" sz="3600" i="1" dirty="0" smtClean="0">
                    <a:latin typeface="Georgia" pitchFamily="18" charset="0"/>
                  </a:rPr>
                  <a:t>y(t</a:t>
                </a:r>
                <a:r>
                  <a:rPr lang="en-US" sz="3600" i="1" dirty="0">
                    <a:latin typeface="Georgia" pitchFamily="18" charset="0"/>
                  </a:rPr>
                  <a:t>)</a:t>
                </a:r>
                <a:r>
                  <a:rPr lang="ru-RU" sz="3600" dirty="0">
                    <a:latin typeface="Georgia" pitchFamily="18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sz="3600" i="1">
                            <a:latin typeface="Cambria Math"/>
                          </a:rPr>
                          <m:t>0</m:t>
                        </m:r>
                      </m:sub>
                    </m:sSub>
                    <m:sSub>
                      <m:sSubPr>
                        <m:ctrlPr>
                          <a:rPr lang="ru-RU" sz="36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3600" dirty="0">
                            <a:latin typeface="Georgia" pitchFamily="18" charset="0"/>
                          </a:rPr>
                          <m:t>+</m:t>
                        </m:r>
                        <m:r>
                          <a:rPr lang="en-US" sz="3600" i="1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sz="3600" b="0" i="1" smtClean="0">
                            <a:latin typeface="Cambria Math"/>
                          </a:rPr>
                          <m:t>𝑦</m:t>
                        </m:r>
                      </m:sub>
                    </m:sSub>
                  </m:oMath>
                </a14:m>
                <a:endParaRPr lang="en-US" sz="3600" dirty="0">
                  <a:latin typeface="Georgia" pitchFamily="18" charset="0"/>
                </a:endParaRPr>
              </a:p>
              <a:p>
                <a:endParaRPr lang="ru-RU" sz="3600" dirty="0">
                  <a:latin typeface="Georgia" pitchFamily="18" charset="0"/>
                </a:endParaRPr>
              </a:p>
              <a:p>
                <a:endParaRPr lang="ru-RU" sz="3600" dirty="0"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3044" y="4924991"/>
                <a:ext cx="3278565" cy="2352054"/>
              </a:xfrm>
              <a:prstGeom prst="rect">
                <a:avLst/>
              </a:prstGeom>
              <a:blipFill rotWithShape="1">
                <a:blip r:embed="rId12"/>
                <a:stretch>
                  <a:fillRect l="-5576" t="-38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Правая фигурная скобка 85"/>
          <p:cNvSpPr/>
          <p:nvPr/>
        </p:nvSpPr>
        <p:spPr>
          <a:xfrm>
            <a:off x="6897069" y="4980992"/>
            <a:ext cx="371762" cy="1166193"/>
          </a:xfrm>
          <a:prstGeom prst="rightBrac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Georgia" pitchFamily="18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7464042" y="5168479"/>
            <a:ext cx="16672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C00000"/>
                </a:solidFill>
                <a:latin typeface="Georgia" pitchFamily="18" charset="0"/>
              </a:rPr>
              <a:t>Уравнения движения</a:t>
            </a:r>
            <a:endParaRPr lang="ru-RU" sz="2200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246093" y="6097951"/>
            <a:ext cx="88979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Georgia" pitchFamily="18" charset="0"/>
              </a:rPr>
              <a:t>Уравнение движения дает решение основной задачи механики </a:t>
            </a:r>
            <a:endParaRPr lang="ru-RU" sz="2400" dirty="0">
              <a:solidFill>
                <a:srgbClr val="C0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370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7" grpId="0"/>
      <p:bldP spid="32" grpId="0"/>
      <p:bldP spid="41" grpId="0"/>
      <p:bldP spid="44" grpId="0" animBg="1"/>
      <p:bldP spid="51" grpId="0" animBg="1"/>
      <p:bldP spid="52" grpId="0"/>
      <p:bldP spid="46" grpId="0"/>
      <p:bldP spid="56" grpId="0"/>
      <p:bldP spid="5" grpId="0" animBg="1"/>
      <p:bldP spid="6" grpId="0"/>
      <p:bldP spid="34" grpId="0"/>
      <p:bldP spid="47" grpId="0"/>
      <p:bldP spid="57" grpId="0"/>
      <p:bldP spid="69" grpId="0"/>
      <p:bldP spid="70" grpId="0"/>
      <p:bldP spid="72" grpId="0"/>
      <p:bldP spid="74" grpId="0"/>
      <p:bldP spid="82" grpId="0"/>
      <p:bldP spid="86" grpId="0" animBg="1"/>
      <p:bldP spid="8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 стрелкой 8"/>
          <p:cNvCxnSpPr/>
          <p:nvPr/>
        </p:nvCxnSpPr>
        <p:spPr>
          <a:xfrm>
            <a:off x="927657" y="5516299"/>
            <a:ext cx="3140287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899592" y="2330446"/>
            <a:ext cx="0" cy="319303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746108" y="5500854"/>
            <a:ext cx="64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Georgia" pitchFamily="18" charset="0"/>
              </a:rPr>
              <a:t>x</a:t>
            </a:r>
            <a:endParaRPr lang="ru-RU" sz="3600" b="1" dirty="0">
              <a:solidFill>
                <a:schemeClr val="tx2">
                  <a:lumMod val="90000"/>
                  <a:lumOff val="10000"/>
                </a:schemeClr>
              </a:solidFill>
              <a:latin typeface="Georgia" pitchFamily="18" charset="0"/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1853797" y="3869383"/>
            <a:ext cx="140835" cy="115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Georgia" pitchFamily="18" charset="0"/>
            </a:endParaRPr>
          </a:p>
        </p:txBody>
      </p:sp>
      <p:sp>
        <p:nvSpPr>
          <p:cNvPr id="51" name="Овал 50"/>
          <p:cNvSpPr/>
          <p:nvPr/>
        </p:nvSpPr>
        <p:spPr>
          <a:xfrm>
            <a:off x="3119630" y="3254193"/>
            <a:ext cx="140835" cy="115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Georgia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796838" y="33505"/>
            <a:ext cx="3334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Векторный способ </a:t>
            </a:r>
            <a:endParaRPr lang="ru-RU" sz="240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5" name="Дуга 4"/>
          <p:cNvSpPr/>
          <p:nvPr/>
        </p:nvSpPr>
        <p:spPr>
          <a:xfrm rot="17090796">
            <a:off x="2126281" y="3052026"/>
            <a:ext cx="1644324" cy="2163964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Georg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33480" y="3102649"/>
            <a:ext cx="518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Georgia" pitchFamily="18" charset="0"/>
              </a:rPr>
              <a:t>А</a:t>
            </a:r>
            <a:endParaRPr lang="ru-RU" sz="4000" dirty="0">
              <a:solidFill>
                <a:schemeClr val="tx2">
                  <a:lumMod val="90000"/>
                  <a:lumOff val="10000"/>
                </a:schemeClr>
              </a:solidFill>
              <a:latin typeface="Georgia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149808" y="2606387"/>
            <a:ext cx="518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Georgia" pitchFamily="18" charset="0"/>
              </a:rPr>
              <a:t>В</a:t>
            </a:r>
            <a:endParaRPr lang="ru-RU" sz="4000" dirty="0">
              <a:solidFill>
                <a:schemeClr val="tx2">
                  <a:lumMod val="90000"/>
                  <a:lumOff val="10000"/>
                </a:schemeClr>
              </a:solidFill>
              <a:latin typeface="Georgia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60407" y="2222585"/>
                <a:ext cx="93610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ru-RU" sz="3600" dirty="0"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07" y="2222585"/>
                <a:ext cx="936104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Прямая со стрелкой 66"/>
          <p:cNvCxnSpPr/>
          <p:nvPr/>
        </p:nvCxnSpPr>
        <p:spPr>
          <a:xfrm flipV="1">
            <a:off x="1942823" y="3302801"/>
            <a:ext cx="1303573" cy="63188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528459" y="5205960"/>
            <a:ext cx="64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Georgia" pitchFamily="18" charset="0"/>
              </a:rPr>
              <a:t>0</a:t>
            </a:r>
            <a:endParaRPr lang="ru-RU" sz="3600" dirty="0">
              <a:solidFill>
                <a:schemeClr val="tx2">
                  <a:lumMod val="90000"/>
                  <a:lumOff val="10000"/>
                </a:schemeClr>
              </a:solidFill>
              <a:latin typeface="Georgia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2467516" y="3646327"/>
                <a:ext cx="621830" cy="7172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600" i="1" smtClean="0">
                              <a:solidFill>
                                <a:srgbClr val="C0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0" i="1" smtClean="0">
                              <a:solidFill>
                                <a:srgbClr val="C0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∆</m:t>
                          </m:r>
                          <m:r>
                            <a:rPr lang="en-US" sz="3600" b="0" i="1" smtClean="0">
                              <a:solidFill>
                                <a:srgbClr val="C0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𝑟</m:t>
                          </m:r>
                        </m:e>
                      </m:acc>
                    </m:oMath>
                  </m:oMathPara>
                </a14:m>
                <a:endParaRPr lang="ru-RU" sz="36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7516" y="3646327"/>
                <a:ext cx="621830" cy="717248"/>
              </a:xfrm>
              <a:prstGeom prst="rect">
                <a:avLst/>
              </a:prstGeom>
              <a:blipFill rotWithShape="1">
                <a:blip r:embed="rId3"/>
                <a:stretch>
                  <a:fillRect r="-9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315831" y="421437"/>
                <a:ext cx="4073948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600" i="1" dirty="0">
                            <a:latin typeface="Cambria Math"/>
                          </a:rPr>
                          <m:t>𝑟</m:t>
                        </m:r>
                      </m:e>
                    </m:acc>
                    <m:r>
                      <a:rPr lang="en-US" sz="360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ru-RU" sz="3600" dirty="0" smtClean="0">
                    <a:latin typeface="Georgia" pitchFamily="18" charset="0"/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600" i="1" dirty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600" i="1" dirty="0">
                            <a:latin typeface="Cambria Math"/>
                          </a:rPr>
                          <m:t>𝑟</m:t>
                        </m:r>
                      </m:e>
                    </m:acc>
                    <m:r>
                      <a:rPr lang="en-US" sz="3600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sz="3600" i="1" dirty="0">
                    <a:latin typeface="Georgia" pitchFamily="18" charset="0"/>
                  </a:rPr>
                  <a:t>(t</a:t>
                </a:r>
                <a:r>
                  <a:rPr lang="en-US" sz="3600" i="1" dirty="0" smtClean="0">
                    <a:latin typeface="Georgia" pitchFamily="18" charset="0"/>
                  </a:rPr>
                  <a:t>)</a:t>
                </a:r>
                <a:endParaRPr lang="en-US" sz="3600" dirty="0" smtClean="0">
                  <a:latin typeface="Georgia" pitchFamily="18" charset="0"/>
                </a:endParaRPr>
              </a:p>
              <a:p>
                <a:endParaRPr lang="ru-RU" sz="3600" dirty="0">
                  <a:latin typeface="Georgia" pitchFamily="18" charset="0"/>
                </a:endParaRPr>
              </a:p>
              <a:p>
                <a:endParaRPr lang="ru-RU" sz="3600" dirty="0"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831" y="421437"/>
                <a:ext cx="4073948" cy="1754326"/>
              </a:xfrm>
              <a:prstGeom prst="rect">
                <a:avLst/>
              </a:prstGeom>
              <a:blipFill rotWithShape="1">
                <a:blip r:embed="rId4"/>
                <a:stretch>
                  <a:fillRect t="-52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TextBox 86"/>
          <p:cNvSpPr txBox="1"/>
          <p:nvPr/>
        </p:nvSpPr>
        <p:spPr>
          <a:xfrm>
            <a:off x="3105458" y="1135741"/>
            <a:ext cx="4358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Georgia" pitchFamily="18" charset="0"/>
              </a:rPr>
              <a:t>- уравнение движения</a:t>
            </a:r>
            <a:endParaRPr lang="ru-RU" sz="2400" dirty="0">
              <a:solidFill>
                <a:srgbClr val="C00000"/>
              </a:solidFill>
              <a:latin typeface="Georgia" pitchFamily="18" charset="0"/>
            </a:endParaRPr>
          </a:p>
        </p:txBody>
      </p:sp>
      <p:cxnSp>
        <p:nvCxnSpPr>
          <p:cNvPr id="4" name="Прямая со стрелкой 3"/>
          <p:cNvCxnSpPr>
            <a:endCxn id="44" idx="3"/>
          </p:cNvCxnSpPr>
          <p:nvPr/>
        </p:nvCxnSpPr>
        <p:spPr>
          <a:xfrm flipV="1">
            <a:off x="899592" y="3967677"/>
            <a:ext cx="974830" cy="15486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endCxn id="51" idx="5"/>
          </p:cNvCxnSpPr>
          <p:nvPr/>
        </p:nvCxnSpPr>
        <p:spPr>
          <a:xfrm flipV="1">
            <a:off x="927657" y="3352487"/>
            <a:ext cx="2312183" cy="211055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246093" y="1042639"/>
                <a:ext cx="2547172" cy="6478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latin typeface="Cambria Math"/>
                          </a:rPr>
                          <m:t>𝑟</m:t>
                        </m:r>
                      </m:e>
                    </m:acc>
                    <m:r>
                      <a:rPr lang="en-US" sz="3200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sz="3200" i="1" dirty="0">
                    <a:latin typeface="Georgia" pitchFamily="18" charset="0"/>
                  </a:rPr>
                  <a:t>(t)</a:t>
                </a:r>
                <a:r>
                  <a:rPr lang="ru-RU" sz="3200" dirty="0" smtClean="0">
                    <a:latin typeface="Georgia" pitchFamily="18" charset="0"/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sz="32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acc>
                  </m:oMath>
                </a14:m>
                <a:r>
                  <a:rPr lang="ru-RU" sz="3200" dirty="0" smtClean="0">
                    <a:latin typeface="Georgia" pitchFamily="18" charset="0"/>
                  </a:rPr>
                  <a:t> </a:t>
                </a:r>
                <a:r>
                  <a:rPr lang="en-US" sz="3200" dirty="0">
                    <a:latin typeface="Georgia" pitchFamily="18" charset="0"/>
                  </a:rPr>
                  <a:t>+</a:t>
                </a:r>
                <a:r>
                  <a:rPr lang="en-US" sz="3200" dirty="0" smtClean="0">
                    <a:latin typeface="Georgia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 smtClean="0">
                            <a:latin typeface="Cambria Math"/>
                          </a:rPr>
                          <m:t>∆</m:t>
                        </m:r>
                        <m:r>
                          <a:rPr lang="en-US" sz="3200" i="1" dirty="0">
                            <a:latin typeface="Cambria Math"/>
                          </a:rPr>
                          <m:t>𝑟</m:t>
                        </m:r>
                      </m:e>
                    </m:acc>
                  </m:oMath>
                </a14:m>
                <a:endParaRPr lang="en-US" sz="3200" dirty="0"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093" y="1042639"/>
                <a:ext cx="2547172" cy="647870"/>
              </a:xfrm>
              <a:prstGeom prst="rect">
                <a:avLst/>
              </a:prstGeom>
              <a:blipFill rotWithShape="1">
                <a:blip r:embed="rId5"/>
                <a:stretch>
                  <a:fillRect t="-1887" b="-311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996511" y="4134008"/>
                <a:ext cx="53696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ru-RU" sz="32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ru-RU" sz="3200" dirty="0"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6511" y="4134008"/>
                <a:ext cx="536969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2103073" y="4456474"/>
                <a:ext cx="92948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latin typeface="Cambria Math"/>
                          </a:rPr>
                          <m:t>𝑟</m:t>
                        </m:r>
                      </m:e>
                    </m:acc>
                    <m:r>
                      <a:rPr lang="en-US" sz="3200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sz="3200" i="1" dirty="0">
                    <a:latin typeface="Georgia" pitchFamily="18" charset="0"/>
                  </a:rPr>
                  <a:t>(t)</a:t>
                </a:r>
                <a:endParaRPr lang="en-US" sz="3200" dirty="0"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3073" y="4456474"/>
                <a:ext cx="929485" cy="584775"/>
              </a:xfrm>
              <a:prstGeom prst="rect">
                <a:avLst/>
              </a:prstGeom>
              <a:blipFill rotWithShape="1">
                <a:blip r:embed="rId7"/>
                <a:stretch>
                  <a:fillRect t="-12500" r="-15789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4847154" y="2479796"/>
                <a:ext cx="4284093" cy="33762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000" i="1" dirty="0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 dirty="0">
                            <a:solidFill>
                              <a:srgbClr val="C00000"/>
                            </a:solidFill>
                            <a:latin typeface="Cambria Math"/>
                          </a:rPr>
                          <m:t>∆</m:t>
                        </m:r>
                        <m:r>
                          <a:rPr lang="en-US" sz="4000" i="1" dirty="0">
                            <a:solidFill>
                              <a:srgbClr val="C00000"/>
                            </a:solidFill>
                            <a:latin typeface="Cambria Math"/>
                          </a:rPr>
                          <m:t>𝑟</m:t>
                        </m:r>
                      </m:e>
                    </m:acc>
                  </m:oMath>
                </a14:m>
                <a:r>
                  <a:rPr lang="en-US" sz="4000" dirty="0" smtClean="0">
                    <a:solidFill>
                      <a:srgbClr val="C00000"/>
                    </a:solidFill>
                    <a:latin typeface="Georgia" pitchFamily="18" charset="0"/>
                  </a:rPr>
                  <a:t> 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0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𝑆</m:t>
                        </m:r>
                      </m:e>
                    </m:acc>
                  </m:oMath>
                </a14:m>
                <a:endParaRPr lang="ru-RU" sz="4000" dirty="0" smtClean="0">
                  <a:solidFill>
                    <a:srgbClr val="C00000"/>
                  </a:solidFill>
                  <a:latin typeface="Georgia" pitchFamily="18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000" i="1" dirty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 dirty="0">
                            <a:latin typeface="Cambria Math"/>
                          </a:rPr>
                          <m:t>𝑟</m:t>
                        </m:r>
                      </m:e>
                    </m:acc>
                    <m:r>
                      <a:rPr lang="en-US" sz="4000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sz="4000" i="1" dirty="0">
                    <a:latin typeface="Georgia" pitchFamily="18" charset="0"/>
                  </a:rPr>
                  <a:t>(t)</a:t>
                </a:r>
                <a:r>
                  <a:rPr lang="ru-RU" sz="4000" dirty="0">
                    <a:latin typeface="Georgia" pitchFamily="18" charset="0"/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0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sz="4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n-US" sz="4000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acc>
                  </m:oMath>
                </a14:m>
                <a:r>
                  <a:rPr lang="ru-RU" sz="4000" dirty="0">
                    <a:latin typeface="Georgia" pitchFamily="18" charset="0"/>
                  </a:rPr>
                  <a:t> </a:t>
                </a:r>
                <a:r>
                  <a:rPr lang="en-US" sz="4000" dirty="0">
                    <a:latin typeface="Georgia" pitchFamily="18" charset="0"/>
                  </a:rPr>
                  <a:t>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000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𝑆</m:t>
                        </m:r>
                      </m:e>
                    </m:acc>
                  </m:oMath>
                </a14:m>
                <a:r>
                  <a:rPr lang="en-US" sz="4000" i="1" dirty="0" smtClean="0">
                    <a:solidFill>
                      <a:schemeClr val="tx1"/>
                    </a:solidFill>
                    <a:latin typeface="Georgia" pitchFamily="18" charset="0"/>
                  </a:rPr>
                  <a:t>(t)</a:t>
                </a:r>
              </a:p>
              <a:p>
                <a:r>
                  <a:rPr lang="en-US" sz="4000" i="1" dirty="0" smtClean="0">
                    <a:latin typeface="Georgia" pitchFamily="18" charset="0"/>
                  </a:rPr>
                  <a:t>x(t)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4000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4000" i="1" dirty="0" smtClean="0">
                    <a:latin typeface="Georgia" pitchFamily="18" charset="0"/>
                  </a:rPr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4000" b="0" i="1" dirty="0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sz="4000" b="0" i="1" dirty="0" smtClean="0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endParaRPr lang="en-US" sz="4000" i="1" dirty="0" smtClean="0">
                  <a:latin typeface="Georgia" pitchFamily="18" charset="0"/>
                </a:endParaRPr>
              </a:p>
              <a:p>
                <a:r>
                  <a:rPr lang="en-US" sz="4000" i="1" dirty="0" smtClean="0">
                    <a:latin typeface="Georgia" pitchFamily="18" charset="0"/>
                  </a:rPr>
                  <a:t>y(t</a:t>
                </a:r>
                <a:r>
                  <a:rPr lang="en-US" sz="4000" i="1" dirty="0">
                    <a:latin typeface="Georgia" pitchFamily="18" charset="0"/>
                  </a:rPr>
                  <a:t>)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sz="4000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4000" i="1" dirty="0">
                    <a:latin typeface="Georgia" pitchFamily="18" charset="0"/>
                  </a:rPr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4000" i="1" dirty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sz="4000" b="0" i="1" dirty="0" smtClean="0">
                            <a:latin typeface="Cambria Math"/>
                          </a:rPr>
                          <m:t>𝑦</m:t>
                        </m:r>
                      </m:sub>
                    </m:sSub>
                  </m:oMath>
                </a14:m>
                <a:endParaRPr lang="en-US" sz="4000" i="1" dirty="0">
                  <a:latin typeface="Georgia" pitchFamily="18" charset="0"/>
                </a:endParaRPr>
              </a:p>
              <a:p>
                <a:endParaRPr lang="ru-RU" sz="4000" i="1" dirty="0"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7154" y="2479796"/>
                <a:ext cx="4284093" cy="3376245"/>
              </a:xfrm>
              <a:prstGeom prst="rect">
                <a:avLst/>
              </a:prstGeom>
              <a:blipFill rotWithShape="1">
                <a:blip r:embed="rId8"/>
                <a:stretch>
                  <a:fillRect l="-4979" t="-9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Прямоугольник 22"/>
          <p:cNvSpPr/>
          <p:nvPr/>
        </p:nvSpPr>
        <p:spPr>
          <a:xfrm>
            <a:off x="69876" y="6007603"/>
            <a:ext cx="90835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Georgia" pitchFamily="18" charset="0"/>
              </a:rPr>
              <a:t>Уравнение движения дает решение основной задачи механики </a:t>
            </a:r>
            <a:endParaRPr lang="ru-RU" sz="2400" dirty="0">
              <a:solidFill>
                <a:srgbClr val="C0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394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70" grpId="0"/>
      <p:bldP spid="12" grpId="0"/>
      <p:bldP spid="13" grpId="0"/>
      <p:bldP spid="14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/>
          <a:lstStyle/>
          <a:p>
            <a:r>
              <a:rPr lang="ru-RU" dirty="0" smtClean="0"/>
              <a:t>Скорость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07504" y="764704"/>
                <a:ext cx="8928992" cy="5256584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:r>
                  <a:rPr lang="ru-RU" i="1" dirty="0" smtClean="0">
                    <a:solidFill>
                      <a:srgbClr val="FF0000"/>
                    </a:solidFill>
                    <a:latin typeface="Georgia" pitchFamily="18" charset="0"/>
                  </a:rPr>
                  <a:t>Скорость</a:t>
                </a:r>
                <a:r>
                  <a:rPr lang="ru-RU" i="1" dirty="0" smtClean="0">
                    <a:latin typeface="Georgia" pitchFamily="18" charset="0"/>
                  </a:rPr>
                  <a:t> –</a:t>
                </a:r>
                <a:r>
                  <a:rPr lang="ru-RU" i="1" dirty="0" smtClean="0">
                    <a:solidFill>
                      <a:srgbClr val="C00000"/>
                    </a:solidFill>
                    <a:latin typeface="Georgia" pitchFamily="18" charset="0"/>
                  </a:rPr>
                  <a:t>это векторная</a:t>
                </a:r>
                <a:r>
                  <a:rPr lang="ru-RU" i="1" dirty="0">
                    <a:solidFill>
                      <a:srgbClr val="C00000"/>
                    </a:solidFill>
                    <a:latin typeface="Georgia" pitchFamily="18" charset="0"/>
                  </a:rPr>
                  <a:t> физическая величина, характеризующая быстроту перемещения и направление движения материальной точки относительно выбранной системы </a:t>
                </a:r>
                <a:r>
                  <a:rPr lang="ru-RU" i="1" dirty="0" smtClean="0">
                    <a:solidFill>
                      <a:srgbClr val="C00000"/>
                    </a:solidFill>
                    <a:latin typeface="Georgia" pitchFamily="18" charset="0"/>
                  </a:rPr>
                  <a:t>отсчёта</a:t>
                </a:r>
                <a:r>
                  <a:rPr lang="ru-RU" i="1" dirty="0" smtClean="0">
                    <a:latin typeface="Georgia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ru-RU" dirty="0" smtClean="0">
                    <a:solidFill>
                      <a:srgbClr val="FF0000"/>
                    </a:solidFill>
                    <a:latin typeface="Georgia" pitchFamily="18" charset="0"/>
                  </a:rPr>
                  <a:t>Обозначение:</a:t>
                </a:r>
                <a:r>
                  <a:rPr lang="ru-RU" dirty="0" smtClean="0">
                    <a:latin typeface="Georgia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60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l-GR" sz="6000" i="1" smtClean="0">
                            <a:latin typeface="Cambria Math"/>
                          </a:rPr>
                          <m:t>𝜐</m:t>
                        </m:r>
                      </m:e>
                    </m:acc>
                  </m:oMath>
                </a14:m>
                <a:endParaRPr lang="ru-RU" sz="6000" i="1" dirty="0" smtClean="0">
                  <a:latin typeface="Georgia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5400" i="1">
                            <a:latin typeface="Cambria Math"/>
                          </a:rPr>
                        </m:ctrlPr>
                      </m:accPr>
                      <m:e>
                        <m:r>
                          <a:rPr lang="el-GR" sz="5400" i="1">
                            <a:latin typeface="Cambria Math"/>
                          </a:rPr>
                          <m:t>𝜐</m:t>
                        </m:r>
                      </m:e>
                    </m:acc>
                  </m:oMath>
                </a14:m>
                <a:r>
                  <a:rPr lang="ru-RU" sz="5400" i="1" dirty="0" smtClean="0">
                    <a:latin typeface="Georgia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 smtClean="0">
                            <a:latin typeface="Cambria Math"/>
                          </a:rPr>
                        </m:ctrlPr>
                      </m:fPr>
                      <m:num>
                        <m:acc>
                          <m:accPr>
                            <m:chr m:val="⃗"/>
                            <m:ctrlPr>
                              <a:rPr lang="ru-RU" sz="540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5400" b="0" i="1" smtClean="0">
                                <a:latin typeface="Cambria Math"/>
                              </a:rPr>
                              <m:t>𝑆</m:t>
                            </m:r>
                          </m:e>
                        </m:acc>
                      </m:num>
                      <m:den>
                        <m:r>
                          <m:rPr>
                            <m:nor/>
                          </m:rPr>
                          <a:rPr lang="en-US" sz="5400" i="1" dirty="0">
                            <a:latin typeface="Georgia" pitchFamily="18" charset="0"/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ru-RU" sz="5400" i="1" dirty="0">
                            <a:latin typeface="Georgia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en-US" sz="5400" i="1" dirty="0" smtClean="0">
                  <a:latin typeface="Georgia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l-GR" sz="5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l-GR" sz="5400" i="1">
                            <a:latin typeface="Cambria Math"/>
                          </a:rPr>
                          <m:t>𝜐</m:t>
                        </m:r>
                      </m:e>
                    </m:acc>
                  </m:oMath>
                </a14:m>
                <a:r>
                  <a:rPr lang="ru-RU" sz="5400" i="1" dirty="0" smtClean="0">
                    <a:latin typeface="Georgia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 smtClean="0">
                            <a:latin typeface="Cambria Math"/>
                          </a:rPr>
                        </m:ctrlPr>
                      </m:fPr>
                      <m:num>
                        <m:acc>
                          <m:accPr>
                            <m:chr m:val="⃗"/>
                            <m:ctrlPr>
                              <a:rPr lang="ru-RU" sz="540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5400" b="0" i="1" smtClean="0">
                                <a:latin typeface="Cambria Math"/>
                              </a:rPr>
                              <m:t>∆</m:t>
                            </m:r>
                            <m:r>
                              <a:rPr lang="en-US" sz="5400" b="0" i="1" smtClean="0">
                                <a:latin typeface="Cambria Math"/>
                              </a:rPr>
                              <m:t>𝑟</m:t>
                            </m:r>
                          </m:e>
                        </m:acc>
                      </m:num>
                      <m:den>
                        <m:r>
                          <a:rPr lang="en-US" sz="5400" b="0" i="1" smtClean="0">
                            <a:latin typeface="Cambria Math"/>
                          </a:rPr>
                          <m:t>∆</m:t>
                        </m:r>
                        <m:r>
                          <a:rPr lang="en-US" sz="5400" b="0" i="1" smtClean="0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endParaRPr lang="ru-RU" sz="5400" i="1" dirty="0">
                  <a:latin typeface="Georgia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504" y="764704"/>
                <a:ext cx="8928992" cy="5256584"/>
              </a:xfrm>
              <a:blipFill rotWithShape="1">
                <a:blip r:embed="rId2"/>
                <a:stretch>
                  <a:fillRect l="-1298" t="-1738" r="-4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608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Кутюр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9E8E5C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1069</TotalTime>
  <Words>868</Words>
  <Application>Microsoft Office PowerPoint</Application>
  <PresentationFormat>Экран (4:3)</PresentationFormat>
  <Paragraphs>193</Paragraphs>
  <Slides>24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Тема Office</vt:lpstr>
      <vt:lpstr>Формула</vt:lpstr>
      <vt:lpstr>Виды механического движения</vt:lpstr>
      <vt:lpstr>Способы описания движения</vt:lpstr>
      <vt:lpstr>Определение положения тела в пространстве</vt:lpstr>
      <vt:lpstr>Презентация PowerPoint</vt:lpstr>
      <vt:lpstr>Презентация PowerPoint</vt:lpstr>
      <vt:lpstr>Презентация PowerPoint</vt:lpstr>
      <vt:lpstr>Перемещение тела </vt:lpstr>
      <vt:lpstr>Презентация PowerPoint</vt:lpstr>
      <vt:lpstr>Скорость</vt:lpstr>
      <vt:lpstr>Виды механического движения</vt:lpstr>
      <vt:lpstr>Равномерное прямолинейное движение</vt:lpstr>
      <vt:lpstr>Уравнение равномерного прямолинейного движения</vt:lpstr>
      <vt:lpstr>График равномерного прямолинейного движения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МЕХАНИКА</dc:title>
  <dc:creator>Mama</dc:creator>
  <cp:lastModifiedBy>112</cp:lastModifiedBy>
  <cp:revision>173</cp:revision>
  <dcterms:created xsi:type="dcterms:W3CDTF">2016-09-06T07:12:05Z</dcterms:created>
  <dcterms:modified xsi:type="dcterms:W3CDTF">2021-09-06T07:15:45Z</dcterms:modified>
</cp:coreProperties>
</file>